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application/vnd.openxmlformats-officedocument.spreadsheetml.sheet" Extension="xlsx"/>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drawingml.chart+xml" PartName="/ppt/charts/chart1.xml"/>
  <Override ContentType="application/vnd.openxmlformats-officedocument.drawingml.chart+xml" PartName="/ppt/charts/chart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0" r:id="rId3"/>
    <p:sldId id="269" r:id="rId4"/>
    <p:sldId id="291" r:id="rId5"/>
    <p:sldId id="293" r:id="rId6"/>
    <p:sldId id="271" r:id="rId7"/>
    <p:sldId id="275" r:id="rId8"/>
    <p:sldId id="272" r:id="rId9"/>
    <p:sldId id="274" r:id="rId10"/>
    <p:sldId id="273" r:id="rId11"/>
    <p:sldId id="278" r:id="rId12"/>
    <p:sldId id="276" r:id="rId13"/>
    <p:sldId id="316" r:id="rId14"/>
    <p:sldId id="318" r:id="rId15"/>
    <p:sldId id="320" r:id="rId16"/>
    <p:sldId id="314" r:id="rId17"/>
    <p:sldId id="321" r:id="rId18"/>
    <p:sldId id="308" r:id="rId19"/>
    <p:sldId id="266" r:id="rId20"/>
    <p:sldId id="280" r:id="rId21"/>
    <p:sldId id="281" r:id="rId22"/>
    <p:sldId id="284" r:id="rId23"/>
    <p:sldId id="299" r:id="rId24"/>
    <p:sldId id="301" r:id="rId25"/>
    <p:sldId id="302" r:id="rId26"/>
    <p:sldId id="306" r:id="rId27"/>
    <p:sldId id="282" r:id="rId28"/>
    <p:sldId id="283" r:id="rId29"/>
    <p:sldId id="309" r:id="rId30"/>
    <p:sldId id="310" r:id="rId31"/>
    <p:sldId id="313" r:id="rId32"/>
    <p:sldId id="322" r:id="rId33"/>
    <p:sldId id="312" r:id="rId34"/>
    <p:sldId id="311" r:id="rId35"/>
    <p:sldId id="267" r:id="rId36"/>
    <p:sldId id="305" r:id="rId37"/>
    <p:sldId id="288" r:id="rId38"/>
    <p:sldId id="303" r:id="rId39"/>
    <p:sldId id="290" r:id="rId40"/>
    <p:sldId id="257" r:id="rId41"/>
    <p:sldId id="25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43" autoAdjust="0"/>
  </p:normalViewPr>
  <p:slideViewPr>
    <p:cSldViewPr>
      <p:cViewPr varScale="1">
        <p:scale>
          <a:sx n="115" d="100"/>
          <a:sy n="115"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273, al.9 lit. a</c:v>
                </c:pt>
              </c:strCache>
            </c:strRef>
          </c:tx>
          <c:spPr>
            <a:ln>
              <a:solidFill>
                <a:schemeClr val="bg1"/>
              </a:solidFill>
            </a:ln>
          </c:spPr>
          <c:invertIfNegative val="0"/>
          <c:cat>
            <c:strRef>
              <c:f>Лист1!$A$2:$A$8</c:f>
              <c:strCache>
                <c:ptCount val="6"/>
                <c:pt idx="0">
                  <c:v>2017</c:v>
                </c:pt>
                <c:pt idx="2">
                  <c:v>2018 (I semestru)</c:v>
                </c:pt>
                <c:pt idx="5">
                  <c:v>2018 (II semestru)</c:v>
                </c:pt>
              </c:strCache>
            </c:strRef>
          </c:cat>
          <c:val>
            <c:numRef>
              <c:f>Лист1!$B$2:$B$8</c:f>
              <c:numCache>
                <c:formatCode>General</c:formatCode>
                <c:ptCount val="7"/>
                <c:pt idx="0">
                  <c:v>55</c:v>
                </c:pt>
                <c:pt idx="2">
                  <c:v>120</c:v>
                </c:pt>
                <c:pt idx="5">
                  <c:v>193</c:v>
                </c:pt>
              </c:numCache>
            </c:numRef>
          </c:val>
        </c:ser>
        <c:ser>
          <c:idx val="1"/>
          <c:order val="1"/>
          <c:tx>
            <c:strRef>
              <c:f>Лист1!$C$1</c:f>
              <c:strCache>
                <c:ptCount val="1"/>
                <c:pt idx="0">
                  <c:v>273, al. 9 lit. b</c:v>
                </c:pt>
              </c:strCache>
            </c:strRef>
          </c:tx>
          <c:spPr>
            <a:ln w="12700">
              <a:prstDash val="solid"/>
            </a:ln>
          </c:spPr>
          <c:invertIfNegative val="0"/>
          <c:cat>
            <c:strRef>
              <c:f>Лист1!$A$2:$A$8</c:f>
              <c:strCache>
                <c:ptCount val="6"/>
                <c:pt idx="0">
                  <c:v>2017</c:v>
                </c:pt>
                <c:pt idx="2">
                  <c:v>2018 (I semestru)</c:v>
                </c:pt>
                <c:pt idx="5">
                  <c:v>2018 (II semestru)</c:v>
                </c:pt>
              </c:strCache>
            </c:strRef>
          </c:cat>
          <c:val>
            <c:numRef>
              <c:f>Лист1!$C$2:$C$8</c:f>
              <c:numCache>
                <c:formatCode>General</c:formatCode>
                <c:ptCount val="7"/>
                <c:pt idx="0">
                  <c:v>3</c:v>
                </c:pt>
                <c:pt idx="2">
                  <c:v>14</c:v>
                </c:pt>
                <c:pt idx="5">
                  <c:v>19</c:v>
                </c:pt>
              </c:numCache>
            </c:numRef>
          </c:val>
        </c:ser>
        <c:ser>
          <c:idx val="2"/>
          <c:order val="2"/>
          <c:tx>
            <c:strRef>
              <c:f>Лист1!$D$1</c:f>
              <c:strCache>
                <c:ptCount val="1"/>
                <c:pt idx="0">
                  <c:v>273, al. 9 lit. d</c:v>
                </c:pt>
              </c:strCache>
            </c:strRef>
          </c:tx>
          <c:invertIfNegative val="0"/>
          <c:cat>
            <c:strRef>
              <c:f>Лист1!$A$2:$A$8</c:f>
              <c:strCache>
                <c:ptCount val="6"/>
                <c:pt idx="0">
                  <c:v>2017</c:v>
                </c:pt>
                <c:pt idx="2">
                  <c:v>2018 (I semestru)</c:v>
                </c:pt>
                <c:pt idx="5">
                  <c:v>2018 (II semestru)</c:v>
                </c:pt>
              </c:strCache>
            </c:strRef>
          </c:cat>
          <c:val>
            <c:numRef>
              <c:f>Лист1!$D$2:$D$8</c:f>
              <c:numCache>
                <c:formatCode>General</c:formatCode>
                <c:ptCount val="7"/>
                <c:pt idx="0">
                  <c:v>0</c:v>
                </c:pt>
                <c:pt idx="2">
                  <c:v>1</c:v>
                </c:pt>
                <c:pt idx="5">
                  <c:v>1</c:v>
                </c:pt>
              </c:numCache>
            </c:numRef>
          </c:val>
        </c:ser>
        <c:dLbls>
          <c:showLegendKey val="0"/>
          <c:showVal val="0"/>
          <c:showCatName val="0"/>
          <c:showSerName val="0"/>
          <c:showPercent val="0"/>
          <c:showBubbleSize val="0"/>
        </c:dLbls>
        <c:gapWidth val="150"/>
        <c:overlap val="100"/>
        <c:axId val="122532224"/>
        <c:axId val="122533760"/>
      </c:barChart>
      <c:catAx>
        <c:axId val="122532224"/>
        <c:scaling>
          <c:orientation val="minMax"/>
        </c:scaling>
        <c:delete val="0"/>
        <c:axPos val="b"/>
        <c:numFmt formatCode="General" sourceLinked="1"/>
        <c:majorTickMark val="out"/>
        <c:minorTickMark val="none"/>
        <c:tickLblPos val="nextTo"/>
        <c:crossAx val="122533760"/>
        <c:crossesAt val="0"/>
        <c:auto val="1"/>
        <c:lblAlgn val="ctr"/>
        <c:lblOffset val="100"/>
        <c:noMultiLvlLbl val="0"/>
      </c:catAx>
      <c:valAx>
        <c:axId val="12253376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cross"/>
        <c:minorTickMark val="in"/>
        <c:tickLblPos val="nextTo"/>
        <c:crossAx val="122532224"/>
        <c:crosses val="autoZero"/>
        <c:crossBetween val="between"/>
      </c:valAx>
      <c:spPr>
        <a:gradFill>
          <a:gsLst>
            <a:gs pos="0">
              <a:schemeClr val="accent1">
                <a:tint val="66000"/>
                <a:satMod val="160000"/>
              </a:schemeClr>
            </a:gs>
            <a:gs pos="98000">
              <a:schemeClr val="accent1">
                <a:tint val="44500"/>
                <a:satMod val="160000"/>
                <a:alpha val="65000"/>
              </a:schemeClr>
            </a:gs>
            <a:gs pos="100000">
              <a:schemeClr val="accent1">
                <a:tint val="23500"/>
                <a:satMod val="160000"/>
              </a:schemeClr>
            </a:gs>
          </a:gsLst>
          <a:lin ang="5400000" scaled="0"/>
        </a:gradFill>
        <a:ln cap="sq" cmpd="sng">
          <a:solidFill>
            <a:schemeClr val="bg1"/>
          </a:solidFill>
        </a:ln>
      </c:spPr>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Suma aplicată</c:v>
                </c:pt>
              </c:strCache>
            </c:strRef>
          </c:tx>
          <c:invertIfNegative val="0"/>
          <c:cat>
            <c:numRef>
              <c:f>Лист1!$A$2:$A$6</c:f>
              <c:numCache>
                <c:formatCode>General</c:formatCode>
                <c:ptCount val="5"/>
                <c:pt idx="0">
                  <c:v>2017</c:v>
                </c:pt>
                <c:pt idx="3">
                  <c:v>2018</c:v>
                </c:pt>
              </c:numCache>
            </c:numRef>
          </c:cat>
          <c:val>
            <c:numRef>
              <c:f>Лист1!$B$2:$B$6</c:f>
              <c:numCache>
                <c:formatCode>General</c:formatCode>
                <c:ptCount val="5"/>
                <c:pt idx="0">
                  <c:v>150000</c:v>
                </c:pt>
                <c:pt idx="3">
                  <c:v>859250</c:v>
                </c:pt>
              </c:numCache>
            </c:numRef>
          </c:val>
        </c:ser>
        <c:ser>
          <c:idx val="1"/>
          <c:order val="1"/>
          <c:tx>
            <c:strRef>
              <c:f>Лист1!$C$1</c:f>
              <c:strCache>
                <c:ptCount val="1"/>
                <c:pt idx="0">
                  <c:v>Suma achitată</c:v>
                </c:pt>
              </c:strCache>
            </c:strRef>
          </c:tx>
          <c:invertIfNegative val="0"/>
          <c:cat>
            <c:numRef>
              <c:f>Лист1!$A$2:$A$6</c:f>
              <c:numCache>
                <c:formatCode>General</c:formatCode>
                <c:ptCount val="5"/>
                <c:pt idx="0">
                  <c:v>2017</c:v>
                </c:pt>
                <c:pt idx="3">
                  <c:v>2018</c:v>
                </c:pt>
              </c:numCache>
            </c:numRef>
          </c:cat>
          <c:val>
            <c:numRef>
              <c:f>Лист1!$C$2:$C$6</c:f>
              <c:numCache>
                <c:formatCode>General</c:formatCode>
                <c:ptCount val="5"/>
                <c:pt idx="0">
                  <c:v>55000</c:v>
                </c:pt>
                <c:pt idx="3">
                  <c:v>282625</c:v>
                </c:pt>
              </c:numCache>
            </c:numRef>
          </c:val>
        </c:ser>
        <c:dLbls>
          <c:showLegendKey val="0"/>
          <c:showVal val="0"/>
          <c:showCatName val="0"/>
          <c:showSerName val="0"/>
          <c:showPercent val="0"/>
          <c:showBubbleSize val="0"/>
        </c:dLbls>
        <c:gapWidth val="150"/>
        <c:shape val="pyramid"/>
        <c:axId val="122760576"/>
        <c:axId val="122766464"/>
        <c:axId val="0"/>
      </c:bar3DChart>
      <c:catAx>
        <c:axId val="122760576"/>
        <c:scaling>
          <c:orientation val="minMax"/>
        </c:scaling>
        <c:delete val="0"/>
        <c:axPos val="b"/>
        <c:numFmt formatCode="General" sourceLinked="1"/>
        <c:majorTickMark val="out"/>
        <c:minorTickMark val="none"/>
        <c:tickLblPos val="nextTo"/>
        <c:crossAx val="122766464"/>
        <c:crosses val="autoZero"/>
        <c:auto val="1"/>
        <c:lblAlgn val="ctr"/>
        <c:lblOffset val="100"/>
        <c:noMultiLvlLbl val="0"/>
      </c:catAx>
      <c:valAx>
        <c:axId val="122766464"/>
        <c:scaling>
          <c:orientation val="minMax"/>
        </c:scaling>
        <c:delete val="0"/>
        <c:axPos val="l"/>
        <c:majorGridlines/>
        <c:numFmt formatCode="General" sourceLinked="1"/>
        <c:majorTickMark val="out"/>
        <c:minorTickMark val="none"/>
        <c:tickLblPos val="nextTo"/>
        <c:crossAx val="12276057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E580FEF6-7BE2-494C-B3AE-1E3BF4CAD31F}" type="datetimeFigureOut">
              <a:rPr lang="en-US" smtClean="0"/>
              <a:t>2/11/2019</a:t>
            </a:fld>
            <a:endParaRPr lang="en-US"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en-US"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33BE9C9-A5CE-406E-A96E-4889949E46D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80FEF6-7BE2-494C-B3AE-1E3BF4CAD31F}" type="datetimeFigureOut">
              <a:rPr lang="en-US" smtClean="0"/>
              <a:t>2/11/2019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33BE9C9-A5CE-406E-A96E-4889949E46D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80FEF6-7BE2-494C-B3AE-1E3BF4CAD31F}" type="datetimeFigureOut">
              <a:rPr lang="en-US" smtClean="0"/>
              <a:t>2/11/2019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33BE9C9-A5CE-406E-A96E-4889949E46D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80FEF6-7BE2-494C-B3AE-1E3BF4CAD31F}" type="datetimeFigureOut">
              <a:rPr lang="en-US" smtClean="0"/>
              <a:t>2/11/2019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33BE9C9-A5CE-406E-A96E-4889949E46D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580FEF6-7BE2-494C-B3AE-1E3BF4CAD31F}" type="datetimeFigureOut">
              <a:rPr lang="en-US" smtClean="0"/>
              <a:t>2/11/2019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633BE9C9-A5CE-406E-A96E-4889949E46D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580FEF6-7BE2-494C-B3AE-1E3BF4CAD31F}" type="datetimeFigureOut">
              <a:rPr lang="en-US" smtClean="0"/>
              <a:t>2/11/2019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33BE9C9-A5CE-406E-A96E-4889949E46D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580FEF6-7BE2-494C-B3AE-1E3BF4CAD31F}" type="datetimeFigureOut">
              <a:rPr lang="en-US" smtClean="0"/>
              <a:t>2/11/2019</a:t>
            </a:fld>
            <a:endParaRPr lang="en-US" dirty="0"/>
          </a:p>
        </p:txBody>
      </p:sp>
      <p:sp>
        <p:nvSpPr>
          <p:cNvPr id="27" name="Номер слайда 26"/>
          <p:cNvSpPr>
            <a:spLocks noGrp="1"/>
          </p:cNvSpPr>
          <p:nvPr>
            <p:ph type="sldNum" sz="quarter" idx="11"/>
          </p:nvPr>
        </p:nvSpPr>
        <p:spPr/>
        <p:txBody>
          <a:bodyPr rtlCol="0"/>
          <a:lstStyle/>
          <a:p>
            <a:fld id="{633BE9C9-A5CE-406E-A96E-4889949E46D5}" type="slidenum">
              <a:rPr lang="en-US" smtClean="0"/>
              <a:t>‹#›</a:t>
            </a:fld>
            <a:endParaRPr lang="en-US" dirty="0"/>
          </a:p>
        </p:txBody>
      </p:sp>
      <p:sp>
        <p:nvSpPr>
          <p:cNvPr id="28" name="Нижний колонтитул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E580FEF6-7BE2-494C-B3AE-1E3BF4CAD31F}" type="datetimeFigureOut">
              <a:rPr lang="en-US" smtClean="0"/>
              <a:t>2/11/2019</a:t>
            </a:fld>
            <a:endParaRPr lang="en-US"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en-US" dirty="0"/>
          </a:p>
        </p:txBody>
      </p:sp>
      <p:sp>
        <p:nvSpPr>
          <p:cNvPr id="5" name="Номер слайда 4"/>
          <p:cNvSpPr>
            <a:spLocks noGrp="1"/>
          </p:cNvSpPr>
          <p:nvPr>
            <p:ph type="sldNum" sz="quarter" idx="12"/>
          </p:nvPr>
        </p:nvSpPr>
        <p:spPr>
          <a:xfrm>
            <a:off x="8174736" y="2272"/>
            <a:ext cx="762000" cy="365760"/>
          </a:xfrm>
        </p:spPr>
        <p:txBody>
          <a:bodyPr/>
          <a:lstStyle/>
          <a:p>
            <a:fld id="{633BE9C9-A5CE-406E-A96E-4889949E46D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80FEF6-7BE2-494C-B3AE-1E3BF4CAD31F}" type="datetimeFigureOut">
              <a:rPr lang="en-US" smtClean="0"/>
              <a:t>2/11/2019</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633BE9C9-A5CE-406E-A96E-4889949E46D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580FEF6-7BE2-494C-B3AE-1E3BF4CAD31F}" type="datetimeFigureOut">
              <a:rPr lang="en-US" smtClean="0"/>
              <a:t>2/11/2019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33BE9C9-A5CE-406E-A96E-4889949E46D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580FEF6-7BE2-494C-B3AE-1E3BF4CAD31F}" type="datetimeFigureOut">
              <a:rPr lang="en-US" smtClean="0"/>
              <a:t>2/11/2019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33BE9C9-A5CE-406E-A96E-4889949E46D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580FEF6-7BE2-494C-B3AE-1E3BF4CAD31F}" type="datetimeFigureOut">
              <a:rPr lang="en-US" smtClean="0"/>
              <a:t>2/11/2019</a:t>
            </a:fld>
            <a:endParaRPr lang="en-US"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33BE9C9-A5CE-406E-A96E-4889949E46D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arget="../media/image45.jpeg" Type="http://schemas.openxmlformats.org/officeDocument/2006/relationships/image"/><Relationship Id="rId2" Target="../media/image44.jpeg" Type="http://schemas.openxmlformats.org/officeDocument/2006/relationships/image"/><Relationship Id="rId1" Target="../slideLayouts/slideLayout2.xml" Type="http://schemas.openxmlformats.org/officeDocument/2006/relationships/slideLayout"/><Relationship Id="rId5" Target="../media/image47.jpeg" Type="http://schemas.openxmlformats.org/officeDocument/2006/relationships/image"/><Relationship Id="rId4" Target="../media/image46.jpeg" Type="http://schemas.openxmlformats.org/officeDocument/2006/relationships/image"/></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arget="../media/image57.jpeg" Type="http://schemas.openxmlformats.org/officeDocument/2006/relationships/image"/><Relationship Id="rId2" Target="../media/image56.jpeg" Type="http://schemas.openxmlformats.org/officeDocument/2006/relationships/image"/><Relationship Id="rId1" Target="../slideLayouts/slideLayout2.xml" Type="http://schemas.openxmlformats.org/officeDocument/2006/relationships/slideLayout"/><Relationship Id="rId5" Target="../media/image59.jpeg" Type="http://schemas.openxmlformats.org/officeDocument/2006/relationships/image"/><Relationship Id="rId4" Target="../media/image58.jpe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3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arget="../media/image71.jpeg" Type="http://schemas.openxmlformats.org/officeDocument/2006/relationships/image"/><Relationship Id="rId7" Target="../media/image75.jpeg" Type="http://schemas.openxmlformats.org/officeDocument/2006/relationships/image"/><Relationship Id="rId2" Target="../media/image70.jpeg" Type="http://schemas.openxmlformats.org/officeDocument/2006/relationships/image"/><Relationship Id="rId1" Target="../slideLayouts/slideLayout2.xml" Type="http://schemas.openxmlformats.org/officeDocument/2006/relationships/slideLayout"/><Relationship Id="rId6" Target="../media/image74.jpg" Type="http://schemas.openxmlformats.org/officeDocument/2006/relationships/image"/><Relationship Id="rId5" Target="../media/image73.jpg" Type="http://schemas.openxmlformats.org/officeDocument/2006/relationships/image"/><Relationship Id="rId4" Target="../media/image72.jpeg" Type="http://schemas.openxmlformats.org/officeDocument/2006/relationships/image"/></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arget="../media/image80.jpe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81.jpe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2" Target="../media/image82.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4.jpeg" Type="http://schemas.openxmlformats.org/officeDocument/2006/relationships/image"/><Relationship Id="rId2" Target="../media/image3.jpeg" Type="http://schemas.openxmlformats.org/officeDocument/2006/relationships/image"/><Relationship Id="rId1" Target="../slideLayouts/slideLayout2.xml" Type="http://schemas.openxmlformats.org/officeDocument/2006/relationships/slideLayout"/><Relationship Id="rId6" Target="../media/image7.jpg" Type="http://schemas.openxmlformats.org/officeDocument/2006/relationships/image"/><Relationship Id="rId5" Target="../media/image6.jpg" Type="http://schemas.openxmlformats.org/officeDocument/2006/relationships/image"/><Relationship Id="rId4" Target="../media/image5.jpeg" Type="http://schemas.openxmlformats.org/officeDocument/2006/relationships/image"/></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4600" y="2286000"/>
            <a:ext cx="6629400" cy="1219201"/>
          </a:xfrm>
        </p:spPr>
        <p:txBody>
          <a:bodyPr>
            <a:normAutofit fontScale="90000"/>
          </a:bodyPr>
          <a:lstStyle/>
          <a:p>
            <a:r>
              <a:rPr lang="ro-RO" b="1" dirty="0" smtClean="0">
                <a:latin typeface="Times New Roman" pitchFamily="18" charset="0"/>
                <a:cs typeface="Times New Roman" pitchFamily="18" charset="0"/>
              </a:rPr>
              <a:t>Raport de activitate al Secției social </a:t>
            </a:r>
            <a:r>
              <a:rPr lang="ro-RO" b="1" dirty="0" smtClean="0">
                <a:latin typeface="Times New Roman" pitchFamily="18" charset="0"/>
                <a:cs typeface="Times New Roman" pitchFamily="18" charset="0"/>
              </a:rPr>
              <a:t>– economice, anul 2018</a:t>
            </a:r>
            <a:endParaRPr lang="en-US"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038600" y="4191000"/>
            <a:ext cx="4953000" cy="1752600"/>
          </a:xfrm>
        </p:spPr>
        <p:txBody>
          <a:bodyPr>
            <a:normAutofit/>
          </a:bodyPr>
          <a:lstStyle/>
          <a:p>
            <a:r>
              <a:rPr lang="ro-RO" sz="3200" b="1" dirty="0" smtClean="0">
                <a:latin typeface="Times New Roman" pitchFamily="18" charset="0"/>
                <a:cs typeface="Times New Roman" pitchFamily="18" charset="0"/>
              </a:rPr>
              <a:t>Pretura Sectorului Centru</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51631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Объект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235133"/>
            <a:ext cx="3486149" cy="5257800"/>
          </a:xfr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35133"/>
            <a:ext cx="3623164" cy="5257800"/>
          </a:xfrm>
          <a:prstGeom prst="rect">
            <a:avLst/>
          </a:prstGeom>
        </p:spPr>
      </p:pic>
      <p:sp>
        <p:nvSpPr>
          <p:cNvPr id="2" name="Заголовок 1"/>
          <p:cNvSpPr>
            <a:spLocks noGrp="1"/>
          </p:cNvSpPr>
          <p:nvPr>
            <p:ph type="title"/>
          </p:nvPr>
        </p:nvSpPr>
        <p:spPr>
          <a:xfrm>
            <a:off x="457200" y="228600"/>
            <a:ext cx="8229600" cy="1066800"/>
          </a:xfrm>
        </p:spPr>
        <p:txBody>
          <a:bodyPr/>
          <a:lstStyle/>
          <a:p>
            <a:pPr algn="ctr"/>
            <a:r>
              <a:rPr lang="ro-RO" dirty="0" smtClean="0">
                <a:solidFill>
                  <a:srgbClr val="FF0000"/>
                </a:solidFill>
                <a:latin typeface="Times New Roman" panose="02020603050405020304" pitchFamily="18" charset="0"/>
                <a:cs typeface="Times New Roman" panose="02020603050405020304" pitchFamily="18" charset="0"/>
              </a:rPr>
              <a:t>Str. </a:t>
            </a:r>
            <a:r>
              <a:rPr lang="ro-RO" dirty="0" err="1" smtClean="0">
                <a:solidFill>
                  <a:srgbClr val="FF0000"/>
                </a:solidFill>
                <a:latin typeface="Times New Roman" panose="02020603050405020304" pitchFamily="18" charset="0"/>
                <a:cs typeface="Times New Roman" panose="02020603050405020304" pitchFamily="18" charset="0"/>
              </a:rPr>
              <a:t>N.Testemițeanu</a:t>
            </a:r>
            <a:r>
              <a:rPr lang="ro-RO" dirty="0" smtClean="0">
                <a:solidFill>
                  <a:srgbClr val="FF0000"/>
                </a:solidFill>
                <a:latin typeface="Times New Roman" panose="02020603050405020304" pitchFamily="18" charset="0"/>
                <a:cs typeface="Times New Roman" panose="02020603050405020304" pitchFamily="18" charset="0"/>
              </a:rPr>
              <a:t>,20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16" name="Стрелка вправо с вырезом 15"/>
          <p:cNvSpPr/>
          <p:nvPr/>
        </p:nvSpPr>
        <p:spPr>
          <a:xfrm>
            <a:off x="3581400" y="3559233"/>
            <a:ext cx="1524000" cy="6096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4717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371600"/>
            <a:ext cx="3657600" cy="4876800"/>
          </a:xfrm>
          <a:prstGeom prst="rect">
            <a:avLst/>
          </a:prstGeom>
        </p:spPr>
      </p:pic>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600"/>
            <a:ext cx="3643907" cy="4858544"/>
          </a:xfrm>
        </p:spPr>
      </p:pic>
      <p:sp>
        <p:nvSpPr>
          <p:cNvPr id="2" name="Заголовок 1"/>
          <p:cNvSpPr>
            <a:spLocks noGrp="1"/>
          </p:cNvSpPr>
          <p:nvPr>
            <p:ph type="title"/>
          </p:nvPr>
        </p:nvSpPr>
        <p:spPr>
          <a:xfrm>
            <a:off x="457200" y="381000"/>
            <a:ext cx="8229600" cy="1066800"/>
          </a:xfrm>
        </p:spPr>
        <p:txBody>
          <a:bodyPr/>
          <a:lstStyle/>
          <a:p>
            <a:pPr algn="ctr"/>
            <a:r>
              <a:rPr lang="ro-RO" dirty="0" smtClean="0">
                <a:solidFill>
                  <a:srgbClr val="FF0000"/>
                </a:solidFill>
                <a:latin typeface="Times New Roman" panose="02020603050405020304" pitchFamily="18" charset="0"/>
                <a:cs typeface="Times New Roman" panose="02020603050405020304" pitchFamily="18" charset="0"/>
              </a:rPr>
              <a:t>Str. N. </a:t>
            </a:r>
            <a:r>
              <a:rPr lang="ro-RO" dirty="0" err="1" smtClean="0">
                <a:solidFill>
                  <a:srgbClr val="FF0000"/>
                </a:solidFill>
                <a:latin typeface="Times New Roman" panose="02020603050405020304" pitchFamily="18" charset="0"/>
                <a:cs typeface="Times New Roman" panose="02020603050405020304" pitchFamily="18" charset="0"/>
              </a:rPr>
              <a:t>Testemițeanu</a:t>
            </a:r>
            <a:r>
              <a:rPr lang="ro-RO" dirty="0" smtClean="0">
                <a:solidFill>
                  <a:srgbClr val="FF0000"/>
                </a:solidFill>
                <a:latin typeface="Times New Roman" panose="02020603050405020304" pitchFamily="18" charset="0"/>
                <a:cs typeface="Times New Roman" panose="02020603050405020304" pitchFamily="18" charset="0"/>
              </a:rPr>
              <a:t>, 20</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8" name="Стрелка вправо с вырезом 7"/>
          <p:cNvSpPr/>
          <p:nvPr/>
        </p:nvSpPr>
        <p:spPr>
          <a:xfrm>
            <a:off x="3581400" y="3352800"/>
            <a:ext cx="1524000" cy="6096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19241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542" y="1524000"/>
            <a:ext cx="3543300" cy="4724400"/>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24000"/>
            <a:ext cx="3543300" cy="4724400"/>
          </a:xfrm>
        </p:spPr>
      </p:pic>
      <p:sp>
        <p:nvSpPr>
          <p:cNvPr id="2" name="Заголовок 1"/>
          <p:cNvSpPr>
            <a:spLocks noGrp="1"/>
          </p:cNvSpPr>
          <p:nvPr>
            <p:ph type="title"/>
          </p:nvPr>
        </p:nvSpPr>
        <p:spPr>
          <a:xfrm>
            <a:off x="304800" y="304800"/>
            <a:ext cx="8229600" cy="1066800"/>
          </a:xfrm>
        </p:spPr>
        <p:txBody>
          <a:bodyPr/>
          <a:lstStyle/>
          <a:p>
            <a:pPr algn="ctr"/>
            <a:r>
              <a:rPr lang="ro-RO" dirty="0" smtClean="0">
                <a:solidFill>
                  <a:srgbClr val="FF0000"/>
                </a:solidFill>
                <a:latin typeface="Times New Roman" panose="02020603050405020304" pitchFamily="18" charset="0"/>
                <a:cs typeface="Times New Roman" panose="02020603050405020304" pitchFamily="18" charset="0"/>
              </a:rPr>
              <a:t>Str. Grenoble, 165/4</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7" name="Стрелка вправо с вырезом 6"/>
          <p:cNvSpPr/>
          <p:nvPr/>
        </p:nvSpPr>
        <p:spPr>
          <a:xfrm>
            <a:off x="3886200" y="3237807"/>
            <a:ext cx="1524000" cy="6096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44005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066800"/>
          </a:xfrm>
        </p:spPr>
        <p:txBody>
          <a:bodyPr/>
          <a:lstStyle/>
          <a:p>
            <a:pPr algn="ctr"/>
            <a:r>
              <a:rPr lang="en-US" dirty="0" err="1" smtClean="0">
                <a:latin typeface="Times New Roman" panose="02020603050405020304" pitchFamily="18" charset="0"/>
                <a:cs typeface="Times New Roman" panose="02020603050405020304" pitchFamily="18" charset="0"/>
              </a:rPr>
              <a:t>Combaterea</a:t>
            </a:r>
            <a:r>
              <a:rPr lang="en-US" dirty="0" smtClean="0">
                <a:latin typeface="Times New Roman" panose="02020603050405020304" pitchFamily="18" charset="0"/>
                <a:cs typeface="Times New Roman" panose="02020603050405020304" pitchFamily="18" charset="0"/>
              </a:rPr>
              <a:t> comer</a:t>
            </a:r>
            <a:r>
              <a:rPr lang="ro-RO" dirty="0" err="1" smtClean="0">
                <a:latin typeface="Times New Roman" panose="02020603050405020304" pitchFamily="18" charset="0"/>
                <a:cs typeface="Times New Roman" panose="02020603050405020304" pitchFamily="18" charset="0"/>
              </a:rPr>
              <a:t>țului</a:t>
            </a:r>
            <a:r>
              <a:rPr lang="ro-RO" dirty="0" smtClean="0">
                <a:latin typeface="Times New Roman" panose="02020603050405020304" pitchFamily="18" charset="0"/>
                <a:cs typeface="Times New Roman" panose="02020603050405020304" pitchFamily="18" charset="0"/>
              </a:rPr>
              <a:t> stradal</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1000" y="1295400"/>
            <a:ext cx="8229600" cy="4325112"/>
          </a:xfrm>
        </p:spPr>
        <p:txBody>
          <a:bodyPr/>
          <a:lstStyle/>
          <a:p>
            <a:pPr marL="109728" indent="0" algn="ctr">
              <a:buNone/>
            </a:pPr>
            <a:r>
              <a:rPr lang="ro-RO" dirty="0" smtClean="0">
                <a:solidFill>
                  <a:schemeClr val="tx2"/>
                </a:solidFill>
                <a:latin typeface="Times New Roman" panose="02020603050405020304" pitchFamily="18" charset="0"/>
                <a:cs typeface="Times New Roman" panose="02020603050405020304" pitchFamily="18" charset="0"/>
              </a:rPr>
              <a:t>Întocmirea proceselor verbale.</a:t>
            </a:r>
          </a:p>
          <a:p>
            <a:pPr marL="109728" indent="0" algn="ctr">
              <a:buNone/>
            </a:pPr>
            <a:endParaRPr lang="ro-RO" dirty="0" smtClean="0">
              <a:solidFill>
                <a:schemeClr val="tx2"/>
              </a:solidFill>
              <a:latin typeface="Times New Roman" panose="02020603050405020304" pitchFamily="18" charset="0"/>
              <a:cs typeface="Times New Roman" panose="02020603050405020304" pitchFamily="18" charset="0"/>
            </a:endParaRPr>
          </a:p>
          <a:p>
            <a:pPr marL="109728" indent="0">
              <a:buNone/>
            </a:pPr>
            <a:endParaRPr lang="ru-RU" dirty="0">
              <a:solidFill>
                <a:schemeClr val="tx2"/>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31298121"/>
              </p:ext>
            </p:extLst>
          </p:nvPr>
        </p:nvGraphicFramePr>
        <p:xfrm>
          <a:off x="609600" y="1828800"/>
          <a:ext cx="8001000" cy="4251960"/>
        </p:xfrm>
        <a:graphic>
          <a:graphicData uri="http://schemas.openxmlformats.org/drawingml/2006/table">
            <a:tbl>
              <a:tblPr firstRow="1" bandRow="1">
                <a:tableStyleId>{5C22544A-7EE6-4342-B048-85BDC9FD1C3A}</a:tableStyleId>
              </a:tblPr>
              <a:tblGrid>
                <a:gridCol w="1981200"/>
                <a:gridCol w="1905000"/>
                <a:gridCol w="1905000"/>
                <a:gridCol w="2209800"/>
              </a:tblGrid>
              <a:tr h="659393">
                <a:tc>
                  <a:txBody>
                    <a:bodyPr/>
                    <a:lstStyle/>
                    <a:p>
                      <a:pPr algn="ctr"/>
                      <a:r>
                        <a:rPr lang="ro-RO" dirty="0" smtClean="0"/>
                        <a:t>2017</a:t>
                      </a:r>
                      <a:endParaRPr lang="ru-RU" dirty="0"/>
                    </a:p>
                  </a:txBody>
                  <a:tcPr/>
                </a:tc>
                <a:tc gridSpan="2">
                  <a:txBody>
                    <a:bodyPr/>
                    <a:lstStyle/>
                    <a:p>
                      <a:pPr algn="ctr"/>
                      <a:r>
                        <a:rPr lang="ro-RO" dirty="0" smtClean="0"/>
                        <a:t>2018</a:t>
                      </a:r>
                      <a:endParaRPr lang="ru-RU" dirty="0"/>
                    </a:p>
                  </a:txBody>
                  <a:tcPr>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r>
                        <a:rPr lang="ro-RO" dirty="0" smtClean="0"/>
                        <a:t>2019 (Ianuarie, februarie)</a:t>
                      </a:r>
                      <a:endParaRPr lang="ru-RU" dirty="0"/>
                    </a:p>
                  </a:txBody>
                  <a:tcPr/>
                </a:tc>
              </a:tr>
              <a:tr h="407406">
                <a:tc rowSpan="3">
                  <a:txBody>
                    <a:bodyPr/>
                    <a:lstStyle/>
                    <a:p>
                      <a:pPr algn="ctr"/>
                      <a:endParaRPr lang="ro-RO" dirty="0" smtClean="0"/>
                    </a:p>
                    <a:p>
                      <a:pPr algn="ctr"/>
                      <a:r>
                        <a:rPr lang="ro-RO" dirty="0" smtClean="0"/>
                        <a:t>Nr.</a:t>
                      </a:r>
                      <a:r>
                        <a:rPr lang="ro-RO" baseline="0" dirty="0" smtClean="0"/>
                        <a:t> Total procese verbale </a:t>
                      </a:r>
                    </a:p>
                    <a:p>
                      <a:pPr algn="ctr"/>
                      <a:r>
                        <a:rPr lang="ro-RO" baseline="0" dirty="0" smtClean="0"/>
                        <a:t>55</a:t>
                      </a:r>
                      <a:endParaRPr lang="ro-RO" dirty="0" smtClean="0"/>
                    </a:p>
                  </a:txBody>
                  <a:tcPr anchor="ctr">
                    <a:lnR w="12700" cap="flat" cmpd="sng" algn="ctr">
                      <a:solidFill>
                        <a:schemeClr val="tx1"/>
                      </a:solidFill>
                      <a:prstDash val="solid"/>
                      <a:round/>
                      <a:headEnd type="none" w="med" len="med"/>
                      <a:tailEnd type="none" w="med" len="med"/>
                    </a:lnR>
                  </a:tcPr>
                </a:tc>
                <a:tc>
                  <a:txBody>
                    <a:bodyPr/>
                    <a:lstStyle/>
                    <a:p>
                      <a:r>
                        <a:rPr lang="ro-RO" sz="1400" i="0" dirty="0" smtClean="0">
                          <a:latin typeface="Times New Roman" panose="02020603050405020304" pitchFamily="18" charset="0"/>
                          <a:cs typeface="Times New Roman" panose="02020603050405020304" pitchFamily="18" charset="0"/>
                        </a:rPr>
                        <a:t>I semestru</a:t>
                      </a:r>
                      <a:endParaRPr lang="ru-RU" sz="14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400" dirty="0" smtClean="0">
                          <a:latin typeface="Times New Roman" panose="02020603050405020304" pitchFamily="18" charset="0"/>
                          <a:cs typeface="Times New Roman" panose="02020603050405020304" pitchFamily="18" charset="0"/>
                        </a:rPr>
                        <a:t>II semestru</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ro-RO" sz="1400" dirty="0" smtClean="0">
                        <a:latin typeface="Times New Roman" panose="02020603050405020304" pitchFamily="18" charset="0"/>
                        <a:cs typeface="Times New Roman" panose="02020603050405020304" pitchFamily="18" charset="0"/>
                      </a:endParaRPr>
                    </a:p>
                    <a:p>
                      <a:endParaRPr lang="ro-RO" sz="1400" dirty="0" smtClean="0">
                        <a:latin typeface="Times New Roman" panose="02020603050405020304" pitchFamily="18" charset="0"/>
                        <a:cs typeface="Times New Roman" panose="02020603050405020304" pitchFamily="18" charset="0"/>
                      </a:endParaRPr>
                    </a:p>
                    <a:p>
                      <a:r>
                        <a:rPr lang="ro-RO" sz="1400" baseline="0" dirty="0" smtClean="0">
                          <a:latin typeface="Times New Roman" panose="02020603050405020304" pitchFamily="18" charset="0"/>
                          <a:cs typeface="Times New Roman" panose="02020603050405020304" pitchFamily="18" charset="0"/>
                        </a:rPr>
                        <a:t>35 – art. 273, al. 9 lit. </a:t>
                      </a:r>
                      <a:r>
                        <a:rPr lang="ro-RO" sz="1400" b="1" baseline="0" dirty="0" smtClean="0">
                          <a:latin typeface="Times New Roman" panose="02020603050405020304" pitchFamily="18" charset="0"/>
                          <a:cs typeface="Times New Roman" panose="02020603050405020304" pitchFamily="18" charset="0"/>
                        </a:rPr>
                        <a:t>(a)</a:t>
                      </a:r>
                    </a:p>
                    <a:p>
                      <a:r>
                        <a:rPr lang="ro-RO" sz="1400" b="0" dirty="0" smtClean="0">
                          <a:latin typeface="Times New Roman" panose="02020603050405020304" pitchFamily="18" charset="0"/>
                          <a:cs typeface="Times New Roman" panose="02020603050405020304" pitchFamily="18" charset="0"/>
                        </a:rPr>
                        <a:t>8 – art. 273, al. 9 lit. </a:t>
                      </a:r>
                      <a:r>
                        <a:rPr lang="ro-RO" sz="1400" b="1" dirty="0" smtClean="0">
                          <a:latin typeface="Times New Roman" panose="02020603050405020304" pitchFamily="18" charset="0"/>
                          <a:cs typeface="Times New Roman" panose="02020603050405020304" pitchFamily="18" charset="0"/>
                        </a:rPr>
                        <a:t>(b)</a:t>
                      </a:r>
                    </a:p>
                    <a:p>
                      <a:r>
                        <a:rPr lang="ro-RO" sz="1400" b="0" dirty="0" smtClean="0">
                          <a:latin typeface="Times New Roman" panose="02020603050405020304" pitchFamily="18" charset="0"/>
                          <a:cs typeface="Times New Roman" panose="02020603050405020304" pitchFamily="18" charset="0"/>
                        </a:rPr>
                        <a:t>1</a:t>
                      </a:r>
                      <a:r>
                        <a:rPr lang="ro-RO" sz="1400" b="0" baseline="0" dirty="0" smtClean="0">
                          <a:latin typeface="Times New Roman" panose="02020603050405020304" pitchFamily="18" charset="0"/>
                          <a:cs typeface="Times New Roman" panose="02020603050405020304" pitchFamily="18" charset="0"/>
                        </a:rPr>
                        <a:t> – art. 273, al. 9 lit. </a:t>
                      </a:r>
                      <a:r>
                        <a:rPr lang="ro-RO" sz="1400" b="1" baseline="0" dirty="0" smtClean="0">
                          <a:latin typeface="Times New Roman" panose="02020603050405020304" pitchFamily="18" charset="0"/>
                          <a:cs typeface="Times New Roman" panose="02020603050405020304" pitchFamily="18" charset="0"/>
                        </a:rPr>
                        <a:t>(d)</a:t>
                      </a:r>
                      <a:endParaRPr lang="ro-RO" sz="1400" b="1" dirty="0" smtClean="0">
                        <a:latin typeface="Times New Roman" panose="02020603050405020304" pitchFamily="18" charset="0"/>
                        <a:cs typeface="Times New Roman" panose="02020603050405020304" pitchFamily="18" charset="0"/>
                      </a:endParaRPr>
                    </a:p>
                    <a:p>
                      <a:pPr lvl="0"/>
                      <a:r>
                        <a:rPr lang="ro-RO" sz="1400" b="0" dirty="0" smtClean="0">
                          <a:latin typeface="Times New Roman" panose="02020603050405020304" pitchFamily="18" charset="0"/>
                          <a:cs typeface="Times New Roman" panose="02020603050405020304" pitchFamily="18" charset="0"/>
                        </a:rPr>
                        <a:t>1 – art. 273,</a:t>
                      </a:r>
                      <a:r>
                        <a:rPr lang="ro-RO" sz="1400" b="0" baseline="0" dirty="0" smtClean="0">
                          <a:latin typeface="Times New Roman" panose="02020603050405020304" pitchFamily="18" charset="0"/>
                          <a:cs typeface="Times New Roman" panose="02020603050405020304" pitchFamily="18" charset="0"/>
                        </a:rPr>
                        <a:t> al. </a:t>
                      </a:r>
                      <a:r>
                        <a:rPr lang="ro-RO" sz="1400" b="1" baseline="0" dirty="0" smtClean="0">
                          <a:latin typeface="Times New Roman" panose="02020603050405020304" pitchFamily="18" charset="0"/>
                          <a:cs typeface="Times New Roman" panose="02020603050405020304" pitchFamily="18" charset="0"/>
                        </a:rPr>
                        <a:t>9ᶦ</a:t>
                      </a:r>
                    </a:p>
                    <a:p>
                      <a:pPr lvl="0"/>
                      <a:r>
                        <a:rPr lang="ro-RO" sz="1400" b="0" strike="noStrike" baseline="0" dirty="0" smtClean="0">
                          <a:effectLst/>
                          <a:latin typeface="Times New Roman" panose="02020603050405020304" pitchFamily="18" charset="0"/>
                          <a:cs typeface="Times New Roman" panose="02020603050405020304" pitchFamily="18" charset="0"/>
                        </a:rPr>
                        <a:t>2 – art. 273, al. </a:t>
                      </a:r>
                      <a:r>
                        <a:rPr lang="ro-RO" sz="1400" b="1" strike="noStrike" baseline="0" dirty="0" smtClean="0">
                          <a:effectLst/>
                          <a:latin typeface="Times New Roman" panose="02020603050405020304" pitchFamily="18" charset="0"/>
                          <a:cs typeface="Times New Roman" panose="02020603050405020304" pitchFamily="18" charset="0"/>
                        </a:rPr>
                        <a:t>15</a:t>
                      </a:r>
                    </a:p>
                    <a:p>
                      <a:pPr lvl="0"/>
                      <a:r>
                        <a:rPr lang="ro-RO" sz="1400" b="0" strike="noStrike" baseline="0" dirty="0" smtClean="0">
                          <a:effectLst/>
                          <a:latin typeface="Times New Roman" panose="02020603050405020304" pitchFamily="18" charset="0"/>
                          <a:cs typeface="Times New Roman" panose="02020603050405020304" pitchFamily="18" charset="0"/>
                        </a:rPr>
                        <a:t>4 – art. 273, al. </a:t>
                      </a:r>
                      <a:r>
                        <a:rPr lang="ro-RO" sz="1400" b="1" strike="noStrike" baseline="0" dirty="0" smtClean="0">
                          <a:effectLst/>
                          <a:latin typeface="Times New Roman" panose="02020603050405020304" pitchFamily="18" charset="0"/>
                          <a:cs typeface="Times New Roman" panose="02020603050405020304" pitchFamily="18" charset="0"/>
                        </a:rPr>
                        <a:t>16</a:t>
                      </a:r>
                      <a:r>
                        <a:rPr lang="ro-RO" sz="1400" b="0" strike="noStrike" baseline="0" dirty="0" smtClean="0">
                          <a:effectLst/>
                          <a:latin typeface="Times New Roman" panose="02020603050405020304" pitchFamily="18" charset="0"/>
                          <a:cs typeface="Times New Roman" panose="02020603050405020304" pitchFamily="18" charset="0"/>
                        </a:rPr>
                        <a:t> </a:t>
                      </a:r>
                    </a:p>
                    <a:p>
                      <a:pPr lvl="0"/>
                      <a:endParaRPr lang="ro-RO" sz="1400" b="0" strike="noStrike" baseline="0" dirty="0" smtClean="0">
                        <a:effectLst/>
                        <a:latin typeface="Times New Roman" panose="02020603050405020304" pitchFamily="18" charset="0"/>
                        <a:cs typeface="Times New Roman" panose="02020603050405020304" pitchFamily="18" charset="0"/>
                      </a:endParaRPr>
                    </a:p>
                    <a:p>
                      <a:pPr lvl="0"/>
                      <a:endParaRPr lang="ro-RO" sz="1400" b="0" strike="noStrike" baseline="0" dirty="0" smtClean="0">
                        <a:effectLst/>
                        <a:latin typeface="Times New Roman" panose="02020603050405020304" pitchFamily="18" charset="0"/>
                        <a:cs typeface="Times New Roman" panose="02020603050405020304" pitchFamily="18" charset="0"/>
                      </a:endParaRPr>
                    </a:p>
                    <a:p>
                      <a:pPr lvl="0"/>
                      <a:endParaRPr lang="ro-RO" sz="1400" b="0" strike="noStrike" baseline="0" dirty="0" smtClean="0">
                        <a:effectLst/>
                        <a:latin typeface="Times New Roman" panose="02020603050405020304" pitchFamily="18" charset="0"/>
                        <a:cs typeface="Times New Roman" panose="02020603050405020304" pitchFamily="18" charset="0"/>
                      </a:endParaRPr>
                    </a:p>
                    <a:p>
                      <a:pPr lvl="0"/>
                      <a:endParaRPr lang="ro-RO" sz="1400" b="0" strike="noStrike" baseline="0" dirty="0" smtClean="0">
                        <a:effectLst/>
                        <a:latin typeface="Times New Roman" panose="02020603050405020304" pitchFamily="18" charset="0"/>
                        <a:cs typeface="Times New Roman" panose="02020603050405020304" pitchFamily="18" charset="0"/>
                      </a:endParaRPr>
                    </a:p>
                    <a:p>
                      <a:pPr lvl="0"/>
                      <a:endParaRPr lang="ro-RO" sz="1400" b="0" strike="noStrike" baseline="0" dirty="0" smtClean="0">
                        <a:effectLst/>
                        <a:latin typeface="Times New Roman" panose="02020603050405020304" pitchFamily="18" charset="0"/>
                        <a:cs typeface="Times New Roman" panose="02020603050405020304" pitchFamily="18" charset="0"/>
                      </a:endParaRPr>
                    </a:p>
                    <a:p>
                      <a:pPr lvl="0"/>
                      <a:endParaRPr lang="ro-RO" sz="1400" b="0" strike="noStrike" baseline="0" dirty="0" smtClean="0">
                        <a:effectLst/>
                        <a:latin typeface="Times New Roman" panose="02020603050405020304" pitchFamily="18" charset="0"/>
                        <a:cs typeface="Times New Roman" panose="02020603050405020304" pitchFamily="18" charset="0"/>
                      </a:endParaRPr>
                    </a:p>
                    <a:p>
                      <a:pPr lvl="0" algn="ctr"/>
                      <a:r>
                        <a:rPr lang="ro-RO" sz="1400" b="0" strike="noStrike" baseline="0" dirty="0" smtClean="0">
                          <a:effectLst/>
                          <a:latin typeface="Times New Roman" panose="02020603050405020304" pitchFamily="18" charset="0"/>
                          <a:cs typeface="Times New Roman" panose="02020603050405020304" pitchFamily="18" charset="0"/>
                        </a:rPr>
                        <a:t>Nr. Total procese verbale </a:t>
                      </a:r>
                    </a:p>
                    <a:p>
                      <a:pPr lvl="0" algn="ctr"/>
                      <a:r>
                        <a:rPr lang="ro-RO" sz="1400" b="1" strike="noStrike" baseline="0" dirty="0" smtClean="0">
                          <a:effectLst/>
                          <a:latin typeface="Times New Roman" panose="02020603050405020304" pitchFamily="18" charset="0"/>
                          <a:cs typeface="Times New Roman" panose="02020603050405020304" pitchFamily="18" charset="0"/>
                        </a:rPr>
                        <a:t>51</a:t>
                      </a:r>
                    </a:p>
                  </a:txBody>
                  <a:tcPr/>
                </a:tc>
              </a:tr>
              <a:tr h="2667001">
                <a:tc vMerge="1">
                  <a:txBody>
                    <a:bodyPr/>
                    <a:lstStyle/>
                    <a:p>
                      <a:endParaRPr lang="ru-RU"/>
                    </a:p>
                  </a:txBody>
                  <a:tcPr/>
                </a:tc>
                <a:tc>
                  <a:txBody>
                    <a:bodyPr/>
                    <a:lstStyle/>
                    <a:p>
                      <a:r>
                        <a:rPr lang="ro-RO" sz="1400" i="0" dirty="0" smtClean="0">
                          <a:latin typeface="Times New Roman" panose="02020603050405020304" pitchFamily="18" charset="0"/>
                          <a:cs typeface="Times New Roman" panose="02020603050405020304" pitchFamily="18" charset="0"/>
                        </a:rPr>
                        <a:t>120 – art. 273, al.</a:t>
                      </a:r>
                      <a:r>
                        <a:rPr lang="ro-RO" sz="1400" i="0" baseline="0" dirty="0" smtClean="0">
                          <a:latin typeface="Times New Roman" panose="02020603050405020304" pitchFamily="18" charset="0"/>
                          <a:cs typeface="Times New Roman" panose="02020603050405020304" pitchFamily="18" charset="0"/>
                        </a:rPr>
                        <a:t> 9 lit. </a:t>
                      </a:r>
                      <a:r>
                        <a:rPr lang="ro-RO" sz="1400" b="1" i="0" baseline="0" dirty="0" smtClean="0">
                          <a:latin typeface="Times New Roman" panose="02020603050405020304" pitchFamily="18" charset="0"/>
                          <a:cs typeface="Times New Roman" panose="02020603050405020304" pitchFamily="18" charset="0"/>
                        </a:rPr>
                        <a:t>(a)</a:t>
                      </a:r>
                    </a:p>
                    <a:p>
                      <a:r>
                        <a:rPr lang="ro-RO" sz="1400" i="0" baseline="0" dirty="0" smtClean="0">
                          <a:latin typeface="Times New Roman" panose="02020603050405020304" pitchFamily="18" charset="0"/>
                          <a:cs typeface="Times New Roman" panose="02020603050405020304" pitchFamily="18" charset="0"/>
                        </a:rPr>
                        <a:t>14 – art. 273, al. 9 lit. </a:t>
                      </a:r>
                      <a:r>
                        <a:rPr lang="ro-RO" sz="1400" b="1" i="0" baseline="0" dirty="0" smtClean="0">
                          <a:latin typeface="Times New Roman" panose="02020603050405020304" pitchFamily="18" charset="0"/>
                          <a:cs typeface="Times New Roman" panose="02020603050405020304" pitchFamily="18" charset="0"/>
                        </a:rPr>
                        <a:t>(b)</a:t>
                      </a:r>
                    </a:p>
                    <a:p>
                      <a:r>
                        <a:rPr lang="ro-RO" sz="1400" b="0" i="0" baseline="0" dirty="0" smtClean="0">
                          <a:latin typeface="Times New Roman" panose="02020603050405020304" pitchFamily="18" charset="0"/>
                          <a:cs typeface="Times New Roman" panose="02020603050405020304" pitchFamily="18" charset="0"/>
                        </a:rPr>
                        <a:t>1 – art. 273, al. 9 lit. </a:t>
                      </a:r>
                      <a:r>
                        <a:rPr lang="ro-RO" sz="1400" b="1" i="0" baseline="0" dirty="0" smtClean="0">
                          <a:latin typeface="Times New Roman" panose="02020603050405020304" pitchFamily="18" charset="0"/>
                          <a:cs typeface="Times New Roman" panose="02020603050405020304" pitchFamily="18" charset="0"/>
                        </a:rPr>
                        <a:t>(d)</a:t>
                      </a:r>
                    </a:p>
                    <a:p>
                      <a:r>
                        <a:rPr lang="ro-RO" sz="1400" b="1" i="0" baseline="0" dirty="0" smtClean="0">
                          <a:latin typeface="Times New Roman" panose="02020603050405020304" pitchFamily="18" charset="0"/>
                          <a:cs typeface="Times New Roman" panose="02020603050405020304" pitchFamily="18" charset="0"/>
                        </a:rPr>
                        <a:t>Total – 135 procese verbale</a:t>
                      </a:r>
                      <a:endParaRPr lang="ru-RU" sz="1400" b="1"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400" dirty="0" smtClean="0">
                          <a:latin typeface="Times New Roman" panose="02020603050405020304" pitchFamily="18" charset="0"/>
                          <a:cs typeface="Times New Roman" panose="02020603050405020304" pitchFamily="18" charset="0"/>
                        </a:rPr>
                        <a:t>193 – art. 273, al. 9 lit. </a:t>
                      </a:r>
                      <a:r>
                        <a:rPr lang="ro-RO" sz="1400" b="1" dirty="0" smtClean="0">
                          <a:latin typeface="Times New Roman" panose="02020603050405020304" pitchFamily="18" charset="0"/>
                          <a:cs typeface="Times New Roman" panose="02020603050405020304" pitchFamily="18" charset="0"/>
                        </a:rPr>
                        <a:t>(a)</a:t>
                      </a:r>
                    </a:p>
                    <a:p>
                      <a:r>
                        <a:rPr lang="ro-RO" sz="1400" b="0" dirty="0" smtClean="0">
                          <a:latin typeface="Times New Roman" panose="02020603050405020304" pitchFamily="18" charset="0"/>
                          <a:cs typeface="Times New Roman" panose="02020603050405020304" pitchFamily="18" charset="0"/>
                        </a:rPr>
                        <a:t>19</a:t>
                      </a:r>
                      <a:r>
                        <a:rPr lang="ro-RO" sz="1400" b="0" baseline="0" dirty="0" smtClean="0">
                          <a:latin typeface="Times New Roman" panose="02020603050405020304" pitchFamily="18" charset="0"/>
                          <a:cs typeface="Times New Roman" panose="02020603050405020304" pitchFamily="18" charset="0"/>
                        </a:rPr>
                        <a:t> – art. 273, al. 9 lit. </a:t>
                      </a:r>
                      <a:r>
                        <a:rPr lang="ro-RO" sz="1400" b="1" baseline="0" dirty="0" smtClean="0">
                          <a:latin typeface="Times New Roman" panose="02020603050405020304" pitchFamily="18" charset="0"/>
                          <a:cs typeface="Times New Roman" panose="02020603050405020304" pitchFamily="18" charset="0"/>
                        </a:rPr>
                        <a:t>(b)</a:t>
                      </a:r>
                    </a:p>
                    <a:p>
                      <a:r>
                        <a:rPr lang="ro-RO" sz="1400" b="0" baseline="0" dirty="0" smtClean="0">
                          <a:latin typeface="Times New Roman" panose="02020603050405020304" pitchFamily="18" charset="0"/>
                          <a:cs typeface="Times New Roman" panose="02020603050405020304" pitchFamily="18" charset="0"/>
                        </a:rPr>
                        <a:t>1 – art. 273, al.9 lit. </a:t>
                      </a:r>
                      <a:r>
                        <a:rPr lang="ro-RO" sz="1400" b="1" baseline="0" dirty="0" smtClean="0">
                          <a:latin typeface="Times New Roman" panose="02020603050405020304" pitchFamily="18" charset="0"/>
                          <a:cs typeface="Times New Roman" panose="02020603050405020304" pitchFamily="18" charset="0"/>
                        </a:rPr>
                        <a:t>(d) </a:t>
                      </a:r>
                    </a:p>
                    <a:p>
                      <a:r>
                        <a:rPr lang="ro-RO" sz="1400" b="1" baseline="0" dirty="0" smtClean="0">
                          <a:latin typeface="Times New Roman" panose="02020603050405020304" pitchFamily="18" charset="0"/>
                          <a:cs typeface="Times New Roman" panose="02020603050405020304" pitchFamily="18" charset="0"/>
                        </a:rPr>
                        <a:t>Total – 213 procese verbale</a:t>
                      </a:r>
                      <a:endParaRPr lang="ro-RO" sz="1400" b="1" dirty="0" smtClean="0">
                        <a:latin typeface="Times New Roman" panose="02020603050405020304" pitchFamily="18" charset="0"/>
                        <a:cs typeface="Times New Roman" panose="02020603050405020304" pitchFamily="18" charset="0"/>
                      </a:endParaRPr>
                    </a:p>
                    <a:p>
                      <a:endParaRPr lang="ru-RU"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r>
              <a:tr h="213361">
                <a:tc vMerge="1">
                  <a:txBody>
                    <a:bodyPr/>
                    <a:lstStyle/>
                    <a:p>
                      <a:endParaRPr lang="ru-RU"/>
                    </a:p>
                  </a:txBody>
                  <a:tcPr/>
                </a:tc>
                <a:tc gridSpan="2">
                  <a:txBody>
                    <a:bodyPr/>
                    <a:lstStyle/>
                    <a:p>
                      <a:pPr algn="ctr"/>
                      <a:r>
                        <a:rPr lang="ro-RO" sz="1400" b="0" i="0" dirty="0" smtClean="0">
                          <a:latin typeface="Times New Roman" panose="02020603050405020304" pitchFamily="18" charset="0"/>
                          <a:cs typeface="Times New Roman" panose="02020603050405020304" pitchFamily="18" charset="0"/>
                        </a:rPr>
                        <a:t>Nr.</a:t>
                      </a:r>
                      <a:r>
                        <a:rPr lang="ro-RO" sz="1400" b="0" i="0" baseline="0" dirty="0" smtClean="0">
                          <a:latin typeface="Times New Roman" panose="02020603050405020304" pitchFamily="18" charset="0"/>
                          <a:cs typeface="Times New Roman" panose="02020603050405020304" pitchFamily="18" charset="0"/>
                        </a:rPr>
                        <a:t> Total procese verbale</a:t>
                      </a:r>
                    </a:p>
                    <a:p>
                      <a:pPr algn="ctr"/>
                      <a:r>
                        <a:rPr lang="ro-RO" sz="1400" b="1" i="0" baseline="0" dirty="0" smtClean="0">
                          <a:latin typeface="Times New Roman" panose="02020603050405020304" pitchFamily="18" charset="0"/>
                          <a:cs typeface="Times New Roman" panose="02020603050405020304" pitchFamily="18" charset="0"/>
                        </a:rPr>
                        <a:t>348</a:t>
                      </a:r>
                      <a:endParaRPr lang="ru-RU" sz="1400" b="1"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ru-RU"/>
                    </a:p>
                  </a:txBody>
                  <a:tcPr/>
                </a:tc>
              </a:tr>
            </a:tbl>
          </a:graphicData>
        </a:graphic>
      </p:graphicFrame>
    </p:spTree>
    <p:extLst>
      <p:ext uri="{BB962C8B-B14F-4D97-AF65-F5344CB8AC3E}">
        <p14:creationId xmlns:p14="http://schemas.microsoft.com/office/powerpoint/2010/main" val="1932909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066800"/>
          </a:xfrm>
        </p:spPr>
        <p:txBody>
          <a:bodyPr>
            <a:normAutofit fontScale="90000"/>
          </a:bodyPr>
          <a:lstStyle/>
          <a:p>
            <a:pPr algn="ctr"/>
            <a:r>
              <a:rPr lang="ro-RO" dirty="0" smtClean="0">
                <a:latin typeface="Times New Roman" panose="02020603050405020304" pitchFamily="18" charset="0"/>
                <a:cs typeface="Times New Roman" panose="02020603050405020304" pitchFamily="18" charset="0"/>
              </a:rPr>
              <a:t>Ponderea numărului sancțiunilor aplicate</a:t>
            </a:r>
            <a:endParaRPr lang="ru-RU"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007341405"/>
              </p:ext>
            </p:extLst>
          </p:nvPr>
        </p:nvGraphicFramePr>
        <p:xfrm>
          <a:off x="457200" y="2057400"/>
          <a:ext cx="8305800" cy="45164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783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o-RO" dirty="0" smtClean="0">
                <a:latin typeface="Times New Roman" panose="02020603050405020304" pitchFamily="18" charset="0"/>
                <a:cs typeface="Times New Roman" panose="02020603050405020304" pitchFamily="18" charset="0"/>
              </a:rPr>
              <a:t>Suma contravențiilor aplicate / achitate</a:t>
            </a:r>
            <a:endParaRPr lang="ru-RU"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699730120"/>
              </p:ext>
            </p:extLst>
          </p:nvPr>
        </p:nvGraphicFramePr>
        <p:xfrm>
          <a:off x="457200" y="2209800"/>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61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762000"/>
            <a:ext cx="8229600" cy="1066800"/>
          </a:xfrm>
        </p:spPr>
        <p:txBody>
          <a:bodyPr>
            <a:normAutofit fontScale="90000"/>
          </a:bodyPr>
          <a:lstStyle/>
          <a:p>
            <a:pPr algn="ctr"/>
            <a:r>
              <a:rPr lang="ro-RO" sz="2000" dirty="0" smtClean="0">
                <a:latin typeface="Times New Roman" panose="02020603050405020304" pitchFamily="18" charset="0"/>
                <a:cs typeface="Times New Roman" panose="02020603050405020304" pitchFamily="18" charset="0"/>
              </a:rPr>
              <a:t>Secția social – economică deține acces la pagina </a:t>
            </a:r>
            <a:r>
              <a:rPr lang="ro-RO" sz="2000" dirty="0" err="1" smtClean="0">
                <a:latin typeface="Times New Roman" panose="02020603050405020304" pitchFamily="18" charset="0"/>
                <a:cs typeface="Times New Roman" panose="02020603050405020304" pitchFamily="18" charset="0"/>
              </a:rPr>
              <a:t>ePretura</a:t>
            </a:r>
            <a:r>
              <a:rPr lang="ro-RO" sz="2000" dirty="0" smtClean="0">
                <a:latin typeface="Times New Roman" panose="02020603050405020304" pitchFamily="18" charset="0"/>
                <a:cs typeface="Times New Roman" panose="02020603050405020304" pitchFamily="18" charset="0"/>
              </a:rPr>
              <a:t>, astfel, poate monitoriza efectiv procesul de notificare a agenților economici și duce evidența valabilității autorizațiilor de funcționare în cadrul târgurilor și iarmaroacelor</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8800"/>
            <a:ext cx="7467600" cy="4862635"/>
          </a:xfrm>
        </p:spPr>
      </p:pic>
    </p:spTree>
    <p:extLst>
      <p:ext uri="{BB962C8B-B14F-4D97-AF65-F5344CB8AC3E}">
        <p14:creationId xmlns:p14="http://schemas.microsoft.com/office/powerpoint/2010/main" val="94994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2000"/>
            <a:ext cx="8229600" cy="1066800"/>
          </a:xfrm>
        </p:spPr>
        <p:txBody>
          <a:bodyPr>
            <a:normAutofit/>
          </a:bodyPr>
          <a:lstStyle/>
          <a:p>
            <a:r>
              <a:rPr lang="ro-RO" dirty="0" smtClean="0">
                <a:latin typeface="Times New Roman" panose="02020603050405020304" pitchFamily="18" charset="0"/>
                <a:cs typeface="Times New Roman" panose="02020603050405020304" pitchFamily="18" charset="0"/>
              </a:rPr>
              <a:t>Model de autorizație de funcționare</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1524000"/>
            <a:ext cx="3962400" cy="482840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200" y="1676400"/>
            <a:ext cx="4419600" cy="4648200"/>
          </a:xfrm>
          <a:prstGeom prst="rect">
            <a:avLst/>
          </a:prstGeom>
        </p:spPr>
      </p:pic>
      <p:sp>
        <p:nvSpPr>
          <p:cNvPr id="6" name="Стрелка вправо 5"/>
          <p:cNvSpPr/>
          <p:nvPr/>
        </p:nvSpPr>
        <p:spPr>
          <a:xfrm>
            <a:off x="3657600" y="3771900"/>
            <a:ext cx="14478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860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495798"/>
            <a:ext cx="1715587" cy="2287449"/>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4675427"/>
            <a:ext cx="1724891" cy="1928193"/>
          </a:xfrm>
          <a:prstGeom prst="rect">
            <a:avLst/>
          </a:prstGeom>
        </p:spPr>
      </p:pic>
      <p:sp>
        <p:nvSpPr>
          <p:cNvPr id="2" name="Заголовок 1"/>
          <p:cNvSpPr>
            <a:spLocks noGrp="1"/>
          </p:cNvSpPr>
          <p:nvPr>
            <p:ph type="title"/>
          </p:nvPr>
        </p:nvSpPr>
        <p:spPr>
          <a:xfrm>
            <a:off x="381000" y="1295400"/>
            <a:ext cx="8229600" cy="2590800"/>
          </a:xfrm>
        </p:spPr>
        <p:txBody>
          <a:bodyPr>
            <a:noAutofit/>
          </a:bodyPr>
          <a:lstStyle/>
          <a:p>
            <a:r>
              <a:rPr lang="ro-RO" sz="1800" dirty="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         În </a:t>
            </a:r>
            <a:r>
              <a:rPr lang="ro-RO" sz="1800" dirty="0">
                <a:latin typeface="Times New Roman" panose="02020603050405020304" pitchFamily="18" charset="0"/>
                <a:cs typeface="Times New Roman" panose="02020603050405020304" pitchFamily="18" charset="0"/>
              </a:rPr>
              <a:t>temeiul art. 14 şi art. 31 din anexa nr.1 a Hotărârii Guvernului Republicii Moldova nr. 517 din 18.09.1996 </a:t>
            </a:r>
            <a:r>
              <a:rPr lang="ro-RO" sz="1800" i="1" dirty="0">
                <a:latin typeface="Times New Roman" panose="02020603050405020304" pitchFamily="18" charset="0"/>
                <a:cs typeface="Times New Roman" panose="02020603050405020304" pitchFamily="18" charset="0"/>
              </a:rPr>
              <a:t>„Cu privire la aprobarea Regulilor de funcţionare a reţelei de comerţ ambulant</a:t>
            </a:r>
            <a:r>
              <a:rPr lang="ro-RO" sz="1800" dirty="0">
                <a:latin typeface="Times New Roman" panose="02020603050405020304" pitchFamily="18" charset="0"/>
                <a:cs typeface="Times New Roman" panose="02020603050405020304" pitchFamily="18" charset="0"/>
              </a:rPr>
              <a:t>”; art. 6 din Legea nr. 231 din 23.09.2010 </a:t>
            </a:r>
            <a:r>
              <a:rPr lang="ro-RO" sz="1800" i="1" dirty="0">
                <a:latin typeface="Times New Roman" panose="02020603050405020304" pitchFamily="18" charset="0"/>
                <a:cs typeface="Times New Roman" panose="02020603050405020304" pitchFamily="18" charset="0"/>
              </a:rPr>
              <a:t>„Cu privire la comerţul interior”</a:t>
            </a:r>
            <a:r>
              <a:rPr lang="ro-RO" sz="1800" dirty="0">
                <a:latin typeface="Times New Roman" panose="02020603050405020304" pitchFamily="18" charset="0"/>
                <a:cs typeface="Times New Roman" panose="02020603050405020304" pitchFamily="18" charset="0"/>
              </a:rPr>
              <a:t>; în conformitate cu prevederile dispoziţiei viceprimarului municipiului Chişinău nr. 345-d din 26.04.2012 </a:t>
            </a:r>
            <a:r>
              <a:rPr lang="ro-RO" sz="1800" i="1" dirty="0">
                <a:latin typeface="Times New Roman" panose="02020603050405020304" pitchFamily="18" charset="0"/>
                <a:cs typeface="Times New Roman" panose="02020603050405020304" pitchFamily="18" charset="0"/>
              </a:rPr>
              <a:t>„Cu privire la evacuarea gheretelor neautorizate din municipiu Chişinău</a:t>
            </a:r>
            <a:r>
              <a:rPr lang="ro-RO" sz="1800" i="1" dirty="0" smtClean="0">
                <a:latin typeface="Times New Roman" panose="02020603050405020304" pitchFamily="18" charset="0"/>
                <a:cs typeface="Times New Roman" panose="02020603050405020304" pitchFamily="18" charset="0"/>
              </a:rPr>
              <a:t>”</a:t>
            </a:r>
            <a:r>
              <a:rPr lang="ro-RO" sz="1800" dirty="0" smtClean="0">
                <a:latin typeface="Times New Roman" panose="02020603050405020304" pitchFamily="18" charset="0"/>
                <a:cs typeface="Times New Roman" panose="02020603050405020304" pitchFamily="18" charset="0"/>
              </a:rPr>
              <a:t>; Conform prevederilor deciziei </a:t>
            </a:r>
            <a:r>
              <a:rPr lang="ro-RO" sz="1800" dirty="0">
                <a:latin typeface="Times New Roman" panose="02020603050405020304" pitchFamily="18" charset="0"/>
                <a:cs typeface="Times New Roman" panose="02020603050405020304" pitchFamily="18" charset="0"/>
              </a:rPr>
              <a:t>Consiliului municipal Chișinău nr. 10/</a:t>
            </a:r>
            <a:r>
              <a:rPr lang="ro-RO" sz="1800" dirty="0" err="1">
                <a:latin typeface="Times New Roman" panose="02020603050405020304" pitchFamily="18" charset="0"/>
                <a:cs typeface="Times New Roman" panose="02020603050405020304" pitchFamily="18" charset="0"/>
              </a:rPr>
              <a:t>10</a:t>
            </a:r>
            <a:r>
              <a:rPr lang="ro-RO" sz="1800" dirty="0">
                <a:latin typeface="Times New Roman" panose="02020603050405020304" pitchFamily="18" charset="0"/>
                <a:cs typeface="Times New Roman" panose="02020603050405020304" pitchFamily="18" charset="0"/>
              </a:rPr>
              <a:t> din 04.12.2014„</a:t>
            </a:r>
            <a:r>
              <a:rPr lang="ro-RO" sz="1800" i="1" dirty="0">
                <a:latin typeface="Times New Roman" panose="02020603050405020304" pitchFamily="18" charset="0"/>
                <a:cs typeface="Times New Roman" panose="02020603050405020304" pitchFamily="18" charset="0"/>
              </a:rPr>
              <a:t>Cu privire la aprobarea Regulamentului provizoriu privind procedura de demontare a construcțiilor executate ilegal pe terenurile ce aparțin domeniului public/privat al municipiului Chișinău</a:t>
            </a:r>
            <a:r>
              <a:rPr lang="ro-RO" sz="1800" dirty="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Regulamentul</a:t>
            </a:r>
            <a:r>
              <a:rPr lang="ro-RO"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de </a:t>
            </a:r>
            <a:r>
              <a:rPr lang="en-US" sz="1800" dirty="0" err="1">
                <a:latin typeface="Times New Roman" panose="02020603050405020304" pitchFamily="18" charset="0"/>
                <a:cs typeface="Times New Roman" panose="02020603050405020304" pitchFamily="18" charset="0"/>
              </a:rPr>
              <a:t>desf</a:t>
            </a:r>
            <a:r>
              <a:rPr lang="ro-RO" sz="1800" dirty="0" err="1">
                <a:latin typeface="Times New Roman" panose="02020603050405020304" pitchFamily="18" charset="0"/>
                <a:cs typeface="Times New Roman" panose="02020603050405020304" pitchFamily="18" charset="0"/>
              </a:rPr>
              <a:t>ășurare</a:t>
            </a:r>
            <a:r>
              <a:rPr lang="ro-RO" sz="1800" dirty="0">
                <a:latin typeface="Times New Roman" panose="02020603050405020304" pitchFamily="18" charset="0"/>
                <a:cs typeface="Times New Roman" panose="02020603050405020304" pitchFamily="18" charset="0"/>
              </a:rPr>
              <a:t> a activității de </a:t>
            </a:r>
            <a:r>
              <a:rPr lang="ro-RO" sz="1800" dirty="0" smtClean="0">
                <a:latin typeface="Times New Roman" panose="02020603050405020304" pitchFamily="18" charset="0"/>
                <a:cs typeface="Times New Roman" panose="02020603050405020304" pitchFamily="18" charset="0"/>
              </a:rPr>
              <a:t>comerț </a:t>
            </a:r>
            <a:r>
              <a:rPr lang="ro-RO" sz="1800" dirty="0">
                <a:latin typeface="Times New Roman" panose="02020603050405020304" pitchFamily="18" charset="0"/>
                <a:cs typeface="Times New Roman" panose="02020603050405020304" pitchFamily="18" charset="0"/>
              </a:rPr>
              <a:t>în mun. Chișinău, în </a:t>
            </a:r>
            <a:r>
              <a:rPr lang="ro-RO" sz="1800" dirty="0" smtClean="0">
                <a:latin typeface="Times New Roman" panose="02020603050405020304" pitchFamily="18" charset="0"/>
                <a:cs typeface="Times New Roman" panose="02020603050405020304" pitchFamily="18" charset="0"/>
              </a:rPr>
              <a:t>baza Deciziei Consiliului municipal </a:t>
            </a:r>
            <a:r>
              <a:rPr lang="ro-RO" sz="1800" dirty="0">
                <a:latin typeface="Times New Roman" panose="02020603050405020304" pitchFamily="18" charset="0"/>
                <a:cs typeface="Times New Roman" panose="02020603050405020304" pitchFamily="18" charset="0"/>
              </a:rPr>
              <a:t>Chișinău nr. 10/2 din </a:t>
            </a:r>
            <a:r>
              <a:rPr lang="ro-RO" sz="1800" dirty="0" smtClean="0">
                <a:latin typeface="Times New Roman" panose="02020603050405020304" pitchFamily="18" charset="0"/>
                <a:cs typeface="Times New Roman" panose="02020603050405020304" pitchFamily="18" charset="0"/>
              </a:rPr>
              <a:t>09.10.17.</a:t>
            </a:r>
            <a:r>
              <a:rPr lang="ro-RO" sz="1800" dirty="0">
                <a:latin typeface="Times New Roman" panose="02020603050405020304" pitchFamily="18" charset="0"/>
                <a:cs typeface="Times New Roman" panose="02020603050405020304" pitchFamily="18" charset="0"/>
              </a:rPr>
              <a:t/>
            </a:r>
            <a:br>
              <a:rPr lang="ro-RO" sz="1800" dirty="0">
                <a:latin typeface="Times New Roman" panose="02020603050405020304" pitchFamily="18" charset="0"/>
                <a:cs typeface="Times New Roman" panose="02020603050405020304" pitchFamily="18" charset="0"/>
              </a:rPr>
            </a:br>
            <a:r>
              <a:rPr lang="ro-RO" sz="1800" dirty="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          În anul 2018 au fost emise 26 dispoziții </a:t>
            </a:r>
            <a:r>
              <a:rPr lang="ro-RO" sz="1800" dirty="0" smtClean="0">
                <a:latin typeface="Times New Roman" panose="02020603050405020304" pitchFamily="18" charset="0"/>
                <a:cs typeface="Times New Roman" panose="02020603050405020304" pitchFamily="18" charset="0"/>
              </a:rPr>
              <a:t>de </a:t>
            </a:r>
            <a:r>
              <a:rPr lang="ro-RO" sz="1800" dirty="0" smtClean="0">
                <a:latin typeface="Times New Roman" panose="02020603050405020304" pitchFamily="18" charset="0"/>
                <a:cs typeface="Times New Roman" panose="02020603050405020304" pitchFamily="18" charset="0"/>
              </a:rPr>
              <a:t>demontare, evacuare, a unităților de comerț, restul agenților economici au executat lucrările de demontare evacuare a </a:t>
            </a:r>
            <a:r>
              <a:rPr lang="ro-RO" sz="1800" dirty="0" smtClean="0">
                <a:latin typeface="Times New Roman" panose="02020603050405020304" pitchFamily="18" charset="0"/>
                <a:cs typeface="Times New Roman" panose="02020603050405020304" pitchFamily="18" charset="0"/>
              </a:rPr>
              <a:t>obiectivelor, benevol, </a:t>
            </a:r>
            <a:r>
              <a:rPr lang="ro-RO" sz="1800" dirty="0" smtClean="0">
                <a:latin typeface="Times New Roman" panose="02020603050405020304" pitchFamily="18" charset="0"/>
                <a:cs typeface="Times New Roman" panose="02020603050405020304" pitchFamily="18" charset="0"/>
              </a:rPr>
              <a:t>în baza prescripțiilor </a:t>
            </a:r>
            <a:r>
              <a:rPr lang="ro-RO" sz="1800" dirty="0" smtClean="0">
                <a:latin typeface="Times New Roman" panose="02020603050405020304" pitchFamily="18" charset="0"/>
                <a:cs typeface="Times New Roman" panose="02020603050405020304" pitchFamily="18" charset="0"/>
              </a:rPr>
              <a:t>emise, în număr de 50, și a înștiințărilor, în număr de 48.</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904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1066800"/>
          </a:xfrm>
        </p:spPr>
        <p:txBody>
          <a:bodyPr>
            <a:normAutofit fontScale="90000"/>
          </a:bodyPr>
          <a:lstStyle/>
          <a:p>
            <a:pPr algn="ctr"/>
            <a:r>
              <a:rPr lang="ro-RO" dirty="0" smtClean="0">
                <a:latin typeface="Times New Roman" panose="02020603050405020304" pitchFamily="18" charset="0"/>
                <a:cs typeface="Times New Roman" panose="02020603050405020304" pitchFamily="18" charset="0"/>
              </a:rPr>
              <a:t>Unități de comerț demontate, evacuate, anul 2018</a:t>
            </a:r>
            <a:endParaRPr lang="ru-RU"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97462160"/>
              </p:ext>
            </p:extLst>
          </p:nvPr>
        </p:nvGraphicFramePr>
        <p:xfrm>
          <a:off x="1524000" y="1905000"/>
          <a:ext cx="6077585" cy="4416425"/>
        </p:xfrm>
        <a:graphic>
          <a:graphicData uri="http://schemas.openxmlformats.org/drawingml/2006/table">
            <a:tbl>
              <a:tblPr firstRow="1" firstCol="1" bandRow="1">
                <a:tableStyleId>{21E4AEA4-8DFA-4A89-87EB-49C32662AFE0}</a:tableStyleId>
              </a:tblPr>
              <a:tblGrid>
                <a:gridCol w="3038475"/>
                <a:gridCol w="3039110"/>
              </a:tblGrid>
              <a:tr h="457200">
                <a:tc>
                  <a:txBody>
                    <a:bodyPr/>
                    <a:lstStyle/>
                    <a:p>
                      <a:pPr algn="ctr">
                        <a:lnSpc>
                          <a:spcPct val="115000"/>
                        </a:lnSpc>
                        <a:spcBef>
                          <a:spcPts val="1200"/>
                        </a:spcBef>
                        <a:spcAft>
                          <a:spcPts val="0"/>
                        </a:spcAft>
                      </a:pPr>
                      <a:r>
                        <a:rPr lang="en-US" sz="1400" dirty="0" err="1" smtClean="0">
                          <a:effectLst/>
                          <a:latin typeface="Times New Roman" panose="02020603050405020304" pitchFamily="18" charset="0"/>
                          <a:cs typeface="Times New Roman" panose="02020603050405020304" pitchFamily="18" charset="0"/>
                        </a:rPr>
                        <a:t>Gherete</a:t>
                      </a:r>
                      <a:endParaRPr lang="ro-RO" sz="1400" dirty="0" smtClean="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en-US" sz="1400" b="1" dirty="0" smtClean="0">
                          <a:solidFill>
                            <a:schemeClr val="tx1"/>
                          </a:solidFill>
                          <a:effectLst/>
                          <a:latin typeface="Times New Roman" panose="02020603050405020304" pitchFamily="18" charset="0"/>
                          <a:cs typeface="Times New Roman" panose="02020603050405020304" pitchFamily="18" charset="0"/>
                        </a:rPr>
                        <a:t>57</a:t>
                      </a:r>
                      <a:endParaRPr lang="ro-RO" sz="1400" b="1" dirty="0" smtClean="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r>
              <a:tr h="457200">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Tarabe</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solidFill>
                            <a:schemeClr val="tx1"/>
                          </a:solidFill>
                          <a:effectLst/>
                          <a:latin typeface="Times New Roman" panose="02020603050405020304" pitchFamily="18" charset="0"/>
                          <a:cs typeface="Times New Roman" panose="02020603050405020304" pitchFamily="18" charset="0"/>
                        </a:rPr>
                        <a:t>26</a:t>
                      </a:r>
                    </a:p>
                  </a:txBody>
                  <a:tcPr marL="68580" marR="68580" marT="0" marB="0"/>
                </a:tc>
              </a:tr>
              <a:tr h="457200">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Tonete</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effectLst/>
                          <a:latin typeface="Times New Roman" panose="02020603050405020304" pitchFamily="18" charset="0"/>
                          <a:cs typeface="Times New Roman" panose="02020603050405020304" pitchFamily="18" charset="0"/>
                        </a:rPr>
                        <a:t>1</a:t>
                      </a:r>
                    </a:p>
                  </a:txBody>
                  <a:tcPr marL="68580" marR="68580" marT="0" marB="0"/>
                </a:tc>
              </a:tr>
              <a:tr h="457200">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Rulote</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effectLst/>
                          <a:latin typeface="Times New Roman" panose="02020603050405020304" pitchFamily="18" charset="0"/>
                          <a:cs typeface="Times New Roman" panose="02020603050405020304" pitchFamily="18" charset="0"/>
                        </a:rPr>
                        <a:t>2</a:t>
                      </a:r>
                    </a:p>
                  </a:txBody>
                  <a:tcPr marL="68580" marR="68580" marT="0" marB="0"/>
                </a:tc>
              </a:tr>
              <a:tr h="457200">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Remorci</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effectLst/>
                          <a:latin typeface="Times New Roman" panose="02020603050405020304" pitchFamily="18" charset="0"/>
                          <a:cs typeface="Times New Roman" panose="02020603050405020304" pitchFamily="18" charset="0"/>
                        </a:rPr>
                        <a:t>4</a:t>
                      </a:r>
                    </a:p>
                  </a:txBody>
                  <a:tcPr marL="68580" marR="68580" marT="0" marB="0"/>
                </a:tc>
              </a:tr>
              <a:tr h="381000">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Unități mobile de comerț</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effectLst/>
                          <a:latin typeface="Times New Roman" panose="02020603050405020304" pitchFamily="18" charset="0"/>
                          <a:cs typeface="Times New Roman" panose="02020603050405020304" pitchFamily="18" charset="0"/>
                        </a:rPr>
                        <a:t>22</a:t>
                      </a:r>
                    </a:p>
                  </a:txBody>
                  <a:tcPr marL="68580" marR="68580" marT="0" marB="0"/>
                </a:tc>
              </a:tr>
              <a:tr h="381000">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Frigidere</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effectLst/>
                          <a:latin typeface="Times New Roman" panose="02020603050405020304" pitchFamily="18" charset="0"/>
                          <a:cs typeface="Times New Roman" panose="02020603050405020304" pitchFamily="18" charset="0"/>
                        </a:rPr>
                        <a:t>20</a:t>
                      </a:r>
                    </a:p>
                  </a:txBody>
                  <a:tcPr marL="68580" marR="68580" marT="0" marB="0"/>
                </a:tc>
              </a:tr>
              <a:tr h="381000">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Terase</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effectLst/>
                          <a:latin typeface="Times New Roman" panose="02020603050405020304" pitchFamily="18" charset="0"/>
                          <a:cs typeface="Times New Roman" panose="02020603050405020304" pitchFamily="18" charset="0"/>
                        </a:rPr>
                        <a:t>5</a:t>
                      </a:r>
                    </a:p>
                  </a:txBody>
                  <a:tcPr marL="68580" marR="68580" marT="0" marB="0"/>
                </a:tc>
              </a:tr>
              <a:tr h="457200">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Containere</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effectLst/>
                          <a:latin typeface="Times New Roman" panose="02020603050405020304" pitchFamily="18" charset="0"/>
                          <a:cs typeface="Times New Roman" panose="02020603050405020304" pitchFamily="18" charset="0"/>
                        </a:rPr>
                        <a:t>2</a:t>
                      </a:r>
                    </a:p>
                  </a:txBody>
                  <a:tcPr marL="68580" marR="68580" marT="0" marB="0"/>
                </a:tc>
              </a:tr>
              <a:tr h="530225">
                <a:tc>
                  <a:txBody>
                    <a:bodyPr/>
                    <a:lstStyle/>
                    <a:p>
                      <a:pPr algn="ctr">
                        <a:lnSpc>
                          <a:spcPct val="115000"/>
                        </a:lnSpc>
                        <a:spcBef>
                          <a:spcPts val="1200"/>
                        </a:spcBef>
                        <a:spcAft>
                          <a:spcPts val="0"/>
                        </a:spcAft>
                      </a:pPr>
                      <a:r>
                        <a:rPr lang="ro-RO" sz="1400" dirty="0" smtClean="0">
                          <a:effectLst/>
                          <a:latin typeface="Times New Roman" panose="02020603050405020304" pitchFamily="18" charset="0"/>
                          <a:cs typeface="Times New Roman" panose="02020603050405020304" pitchFamily="18" charset="0"/>
                        </a:rPr>
                        <a:t>Vulcanizări</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Bef>
                          <a:spcPts val="1200"/>
                        </a:spcBef>
                        <a:spcAft>
                          <a:spcPts val="0"/>
                        </a:spcAft>
                      </a:pPr>
                      <a:r>
                        <a:rPr lang="ro-RO" sz="1400" b="1" dirty="0" smtClean="0">
                          <a:effectLst/>
                          <a:latin typeface="Times New Roman" panose="02020603050405020304" pitchFamily="18" charset="0"/>
                          <a:cs typeface="Times New Roman" panose="02020603050405020304" pitchFamily="18" charset="0"/>
                        </a:rPr>
                        <a:t>6</a:t>
                      </a:r>
                    </a:p>
                  </a:txBody>
                  <a:tcPr marL="68580" marR="68580" marT="0" marB="0"/>
                </a:tc>
              </a:tr>
            </a:tbl>
          </a:graphicData>
        </a:graphic>
      </p:graphicFrame>
    </p:spTree>
    <p:extLst>
      <p:ext uri="{BB962C8B-B14F-4D97-AF65-F5344CB8AC3E}">
        <p14:creationId xmlns:p14="http://schemas.microsoft.com/office/powerpoint/2010/main" val="3007431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0"/>
            <a:ext cx="8229600" cy="1066800"/>
          </a:xfrm>
        </p:spPr>
        <p:txBody>
          <a:bodyPr>
            <a:normAutofit/>
          </a:bodyPr>
          <a:lstStyle/>
          <a:p>
            <a:pPr algn="ctr"/>
            <a:r>
              <a:rPr lang="ro-RO" dirty="0" smtClean="0"/>
              <a:t>Funcții și atribuții de bază</a:t>
            </a:r>
            <a:endParaRPr lang="ru-RU" dirty="0"/>
          </a:p>
        </p:txBody>
      </p:sp>
      <p:sp>
        <p:nvSpPr>
          <p:cNvPr id="3" name="Объект 2"/>
          <p:cNvSpPr>
            <a:spLocks noGrp="1"/>
          </p:cNvSpPr>
          <p:nvPr>
            <p:ph idx="1"/>
          </p:nvPr>
        </p:nvSpPr>
        <p:spPr>
          <a:xfrm>
            <a:off x="381000" y="1828800"/>
            <a:ext cx="8229600" cy="4325112"/>
          </a:xfrm>
        </p:spPr>
        <p:txBody>
          <a:bodyPr>
            <a:normAutofit fontScale="77500" lnSpcReduction="20000"/>
          </a:bodyPr>
          <a:lstStyle/>
          <a:p>
            <a:pPr algn="just"/>
            <a:r>
              <a:rPr lang="en-US" dirty="0" smtClean="0"/>
              <a:t> </a:t>
            </a:r>
            <a:r>
              <a:rPr lang="vi-VN" dirty="0"/>
              <a:t> </a:t>
            </a:r>
            <a:r>
              <a:rPr lang="vi-VN" dirty="0">
                <a:latin typeface="Times New Roman" panose="02020603050405020304" pitchFamily="18" charset="0"/>
                <a:cs typeface="Times New Roman" panose="02020603050405020304" pitchFamily="18" charset="0"/>
              </a:rPr>
              <a:t>Coordonarea activităţii agenţilor economici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şi a prestatorilor de servicii din sector</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Supravegherea </a:t>
            </a:r>
            <a:r>
              <a:rPr lang="vi-VN" dirty="0">
                <a:latin typeface="Times New Roman" panose="02020603050405020304" pitchFamily="18" charset="0"/>
                <a:cs typeface="Times New Roman" panose="02020603050405020304" pitchFamily="18" charset="0"/>
              </a:rPr>
              <a:t>procesului de percepere a impozitelor şi taxelor locale din teritoriul subordonat, combaterea activităţilor economice ilegale</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Organizarea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evenimentelor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acţiunilor</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caracter</a:t>
            </a:r>
            <a:r>
              <a:rPr lang="en-US" dirty="0">
                <a:latin typeface="Times New Roman" panose="02020603050405020304" pitchFamily="18" charset="0"/>
                <a:cs typeface="Times New Roman" panose="02020603050405020304" pitchFamily="18" charset="0"/>
              </a:rPr>
              <a:t> economic (</a:t>
            </a:r>
            <a:r>
              <a:rPr lang="en-US" dirty="0" err="1">
                <a:latin typeface="Times New Roman" panose="02020603050405020304" pitchFamily="18" charset="0"/>
                <a:cs typeface="Times New Roman" panose="02020603050405020304" pitchFamily="18" charset="0"/>
              </a:rPr>
              <a:t>iarmaroace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târguri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mese</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rotunde</a:t>
            </a:r>
            <a:r>
              <a:rPr lang="en-US" dirty="0" smtClean="0">
                <a:latin typeface="Times New Roman" panose="02020603050405020304" pitchFamily="18" charset="0"/>
                <a:cs typeface="Times New Roman" panose="02020603050405020304" pitchFamily="18" charset="0"/>
              </a:rPr>
              <a:t>).</a:t>
            </a:r>
          </a:p>
          <a:p>
            <a:pPr algn="just"/>
            <a:r>
              <a:rPr lang="vi-V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Examinarea </a:t>
            </a:r>
            <a:r>
              <a:rPr lang="vi-VN" dirty="0">
                <a:latin typeface="Times New Roman" panose="02020603050405020304" pitchFamily="18" charset="0"/>
                <a:cs typeface="Times New Roman" panose="02020603050405020304" pitchFamily="18" charset="0"/>
              </a:rPr>
              <a:t>actelor necesare pentru amplasarea şi funcţionarea unităţilor de comerţ, alimentaţie publică şi prestări servicii, în limitele competenţei; executarea controlului privind desfăşurarea activităţilor </a:t>
            </a:r>
            <a:r>
              <a:rPr lang="vi-VN" dirty="0" smtClean="0">
                <a:latin typeface="Times New Roman" panose="02020603050405020304" pitchFamily="18" charset="0"/>
                <a:cs typeface="Times New Roman" panose="02020603050405020304" pitchFamily="18" charset="0"/>
              </a:rPr>
              <a:t>respective.</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Evidenţa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agenţilor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economici</a:t>
            </a:r>
            <a:r>
              <a:rPr lang="en-US" dirty="0">
                <a:latin typeface="Times New Roman" panose="02020603050405020304" pitchFamily="18" charset="0"/>
                <a:cs typeface="Times New Roman" panose="02020603050405020304" pitchFamily="18" charset="0"/>
              </a:rPr>
              <a:t> din sector</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Organizarea </a:t>
            </a:r>
            <a:r>
              <a:rPr lang="vi-VN" dirty="0">
                <a:latin typeface="Times New Roman" panose="02020603050405020304" pitchFamily="18" charset="0"/>
                <a:cs typeface="Times New Roman" panose="02020603050405020304" pitchFamily="18" charset="0"/>
              </a:rPr>
              <a:t>şi asigurarea activităţii comisiilor, grupurilor de lucru pentru examinarea situaţiei social-economice din sector</a:t>
            </a:r>
            <a:r>
              <a:rPr lang="vi-VN" sz="2600"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571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690" y="1062644"/>
            <a:ext cx="3685309" cy="51054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685800"/>
            <a:ext cx="3352800" cy="5334000"/>
          </a:xfrm>
          <a:prstGeom prst="rect">
            <a:avLst/>
          </a:prstGeom>
        </p:spPr>
      </p:pic>
      <p:sp>
        <p:nvSpPr>
          <p:cNvPr id="2" name="Заголовок 1"/>
          <p:cNvSpPr>
            <a:spLocks noGrp="1"/>
          </p:cNvSpPr>
          <p:nvPr>
            <p:ph type="title"/>
          </p:nvPr>
        </p:nvSpPr>
        <p:spPr>
          <a:xfrm>
            <a:off x="304800" y="304800"/>
            <a:ext cx="8229600" cy="1066800"/>
          </a:xfrm>
        </p:spPr>
        <p:txBody>
          <a:bodyPr>
            <a:normAutofit fontScale="90000"/>
          </a:bodyPr>
          <a:lstStyle/>
          <a:p>
            <a:pPr algn="ctr"/>
            <a:r>
              <a:rPr lang="ro-RO" dirty="0" smtClean="0">
                <a:solidFill>
                  <a:srgbClr val="FF0000"/>
                </a:solidFill>
              </a:rPr>
              <a:t>Str. A. Pușkin, intersecție 31 August 1989</a:t>
            </a:r>
            <a:endParaRPr lang="ru-RU" dirty="0">
              <a:solidFill>
                <a:srgbClr val="FF0000"/>
              </a:solidFill>
            </a:endParaRPr>
          </a:p>
        </p:txBody>
      </p:sp>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066800"/>
            <a:ext cx="3243262" cy="5105400"/>
          </a:xfrm>
        </p:spPr>
      </p:pic>
    </p:spTree>
    <p:extLst>
      <p:ext uri="{BB962C8B-B14F-4D97-AF65-F5344CB8AC3E}">
        <p14:creationId xmlns:p14="http://schemas.microsoft.com/office/powerpoint/2010/main" val="3302716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879" y="1219199"/>
            <a:ext cx="4265121" cy="518160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76400"/>
            <a:ext cx="3513773" cy="4724400"/>
          </a:xfrm>
          <a:prstGeom prst="rect">
            <a:avLst/>
          </a:prstGeom>
        </p:spPr>
      </p:pic>
      <p:sp>
        <p:nvSpPr>
          <p:cNvPr id="2" name="Заголовок 1"/>
          <p:cNvSpPr>
            <a:spLocks noGrp="1"/>
          </p:cNvSpPr>
          <p:nvPr>
            <p:ph type="title"/>
          </p:nvPr>
        </p:nvSpPr>
        <p:spPr>
          <a:xfrm>
            <a:off x="457200" y="457200"/>
            <a:ext cx="8229600" cy="1066800"/>
          </a:xfrm>
        </p:spPr>
        <p:txBody>
          <a:bodyPr>
            <a:normAutofit fontScale="90000"/>
          </a:bodyPr>
          <a:lstStyle/>
          <a:p>
            <a:pPr algn="ctr"/>
            <a:r>
              <a:rPr lang="ro-RO" dirty="0" smtClean="0">
                <a:solidFill>
                  <a:srgbClr val="FF0000"/>
                </a:solidFill>
              </a:rPr>
              <a:t>Str. A. Pușkin, intersecție 31 August 1989</a:t>
            </a:r>
            <a:endParaRPr lang="ru-RU" dirty="0">
              <a:solidFill>
                <a:srgbClr val="FF0000"/>
              </a:solidFill>
            </a:endParaRPr>
          </a:p>
        </p:txBody>
      </p:sp>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396" y="1219200"/>
            <a:ext cx="3098041" cy="4876800"/>
          </a:xfrm>
        </p:spPr>
      </p:pic>
    </p:spTree>
    <p:extLst>
      <p:ext uri="{BB962C8B-B14F-4D97-AF65-F5344CB8AC3E}">
        <p14:creationId xmlns:p14="http://schemas.microsoft.com/office/powerpoint/2010/main" val="424618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8" y="304800"/>
            <a:ext cx="3810000" cy="655458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0"/>
            <a:ext cx="5257799" cy="65532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533" y="304800"/>
            <a:ext cx="3328467" cy="6553200"/>
          </a:xfrm>
          <a:prstGeom prst="rect">
            <a:avLst/>
          </a:prstGeom>
        </p:spPr>
      </p:pic>
      <p:sp>
        <p:nvSpPr>
          <p:cNvPr id="2" name="Заголовок 1"/>
          <p:cNvSpPr>
            <a:spLocks noGrp="1"/>
          </p:cNvSpPr>
          <p:nvPr>
            <p:ph type="title"/>
          </p:nvPr>
        </p:nvSpPr>
        <p:spPr>
          <a:xfrm>
            <a:off x="457200" y="533400"/>
            <a:ext cx="8229600" cy="1066800"/>
          </a:xfrm>
        </p:spPr>
        <p:txBody>
          <a:bodyPr>
            <a:normAutofit fontScale="90000"/>
          </a:bodyPr>
          <a:lstStyle/>
          <a:p>
            <a:pPr algn="ctr"/>
            <a:r>
              <a:rPr lang="ro-RO" dirty="0">
                <a:solidFill>
                  <a:srgbClr val="FF0000"/>
                </a:solidFill>
              </a:rPr>
              <a:t>Str. A. Pușkin, intersecție 31 August 1989</a:t>
            </a:r>
            <a:endParaRPr lang="ru-RU" dirty="0"/>
          </a:p>
        </p:txBody>
      </p:sp>
    </p:spTree>
    <p:extLst>
      <p:ext uri="{BB962C8B-B14F-4D97-AF65-F5344CB8AC3E}">
        <p14:creationId xmlns:p14="http://schemas.microsoft.com/office/powerpoint/2010/main" val="2304070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7" y="2336406"/>
            <a:ext cx="9144000" cy="3974307"/>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2819400"/>
          </a:xfrm>
        </p:spPr>
      </p:pic>
      <p:sp>
        <p:nvSpPr>
          <p:cNvPr id="2" name="Заголовок 1"/>
          <p:cNvSpPr>
            <a:spLocks noGrp="1"/>
          </p:cNvSpPr>
          <p:nvPr>
            <p:ph type="title"/>
          </p:nvPr>
        </p:nvSpPr>
        <p:spPr>
          <a:xfrm>
            <a:off x="381000" y="304800"/>
            <a:ext cx="8229600" cy="1066800"/>
          </a:xfrm>
        </p:spPr>
        <p:txBody>
          <a:bodyPr/>
          <a:lstStyle/>
          <a:p>
            <a:pPr algn="ctr"/>
            <a:r>
              <a:rPr lang="ro-RO" dirty="0" smtClean="0">
                <a:solidFill>
                  <a:srgbClr val="FF0000"/>
                </a:solidFill>
                <a:latin typeface="Times New Roman" panose="02020603050405020304" pitchFamily="18" charset="0"/>
                <a:cs typeface="Times New Roman" panose="02020603050405020304" pitchFamily="18" charset="0"/>
              </a:rPr>
              <a:t>Str. Calea Basarabiei, 16</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 y="4648200"/>
            <a:ext cx="9144000" cy="2209800"/>
          </a:xfrm>
          <a:prstGeom prst="rect">
            <a:avLst/>
          </a:prstGeom>
        </p:spPr>
      </p:pic>
    </p:spTree>
    <p:extLst>
      <p:ext uri="{BB962C8B-B14F-4D97-AF65-F5344CB8AC3E}">
        <p14:creationId xmlns:p14="http://schemas.microsoft.com/office/powerpoint/2010/main" val="2584255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8" y="2836025"/>
            <a:ext cx="9144000" cy="4043363"/>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3200399"/>
          </a:xfrm>
          <a:prstGeom prst="rect">
            <a:avLst/>
          </a:prstGeom>
        </p:spPr>
      </p:pic>
      <p:sp>
        <p:nvSpPr>
          <p:cNvPr id="2" name="Заголовок 1"/>
          <p:cNvSpPr>
            <a:spLocks noGrp="1"/>
          </p:cNvSpPr>
          <p:nvPr>
            <p:ph type="title"/>
          </p:nvPr>
        </p:nvSpPr>
        <p:spPr>
          <a:xfrm>
            <a:off x="457200" y="304800"/>
            <a:ext cx="8229600" cy="1066800"/>
          </a:xfrm>
        </p:spPr>
        <p:txBody>
          <a:bodyPr/>
          <a:lstStyle/>
          <a:p>
            <a:pPr algn="ctr"/>
            <a:r>
              <a:rPr lang="ro-RO" dirty="0" smtClean="0">
                <a:solidFill>
                  <a:srgbClr val="FF0000"/>
                </a:solidFill>
              </a:rPr>
              <a:t>Str. Calea Basarabiei, 16</a:t>
            </a:r>
            <a:endParaRPr lang="ru-RU" dirty="0">
              <a:solidFill>
                <a:srgbClr val="FF0000"/>
              </a:solidFill>
            </a:endParaRPr>
          </a:p>
        </p:txBody>
      </p:sp>
    </p:spTree>
    <p:extLst>
      <p:ext uri="{BB962C8B-B14F-4D97-AF65-F5344CB8AC3E}">
        <p14:creationId xmlns:p14="http://schemas.microsoft.com/office/powerpoint/2010/main" val="1319608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8229600" cy="1066800"/>
          </a:xfrm>
        </p:spPr>
        <p:txBody>
          <a:bodyPr/>
          <a:lstStyle/>
          <a:p>
            <a:pPr algn="ctr"/>
            <a:r>
              <a:rPr lang="ro-RO" dirty="0" err="1">
                <a:solidFill>
                  <a:srgbClr val="FF0000"/>
                </a:solidFill>
                <a:latin typeface="Times New Roman" panose="02020603050405020304" pitchFamily="18" charset="0"/>
                <a:cs typeface="Times New Roman" panose="02020603050405020304" pitchFamily="18" charset="0"/>
              </a:rPr>
              <a:t>F</a:t>
            </a:r>
            <a:r>
              <a:rPr lang="en-US" dirty="0" err="1" smtClean="0">
                <a:solidFill>
                  <a:srgbClr val="FF0000"/>
                </a:solidFill>
                <a:latin typeface="Times New Roman" panose="02020603050405020304" pitchFamily="18" charset="0"/>
                <a:cs typeface="Times New Roman" panose="02020603050405020304" pitchFamily="18" charset="0"/>
              </a:rPr>
              <a:t>rigiderele</a:t>
            </a: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din str. V. </a:t>
            </a:r>
            <a:r>
              <a:rPr lang="en-US" dirty="0" err="1" smtClean="0">
                <a:solidFill>
                  <a:srgbClr val="FF0000"/>
                </a:solidFill>
                <a:latin typeface="Times New Roman" panose="02020603050405020304" pitchFamily="18" charset="0"/>
                <a:cs typeface="Times New Roman" panose="02020603050405020304" pitchFamily="18" charset="0"/>
              </a:rPr>
              <a:t>Dokuceaev</a:t>
            </a:r>
            <a:r>
              <a:rPr lang="ro-RO" dirty="0" smtClean="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4</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241366"/>
            <a:ext cx="2514600" cy="250628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241366"/>
            <a:ext cx="2490701" cy="248411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3993747"/>
            <a:ext cx="2490701" cy="251460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4009680"/>
            <a:ext cx="2877418" cy="2543520"/>
          </a:xfrm>
          <a:prstGeom prst="rect">
            <a:avLst/>
          </a:prstGeom>
        </p:spPr>
      </p:pic>
      <p:sp>
        <p:nvSpPr>
          <p:cNvPr id="9" name="Стрелка вправо 8"/>
          <p:cNvSpPr/>
          <p:nvPr/>
        </p:nvSpPr>
        <p:spPr>
          <a:xfrm>
            <a:off x="2245822" y="2177242"/>
            <a:ext cx="1524000" cy="685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4347210" y="5029200"/>
            <a:ext cx="1524000" cy="685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95162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52400"/>
            <a:ext cx="8229600" cy="1066800"/>
          </a:xfrm>
        </p:spPr>
        <p:txBody>
          <a:bodyPr>
            <a:normAutofit/>
          </a:bodyPr>
          <a:lstStyle/>
          <a:p>
            <a:pPr algn="r"/>
            <a:r>
              <a:rPr lang="ro-RO" sz="2400" dirty="0" smtClean="0">
                <a:solidFill>
                  <a:srgbClr val="FF0000"/>
                </a:solidFill>
                <a:latin typeface="Times New Roman" panose="02020603050405020304" pitchFamily="18" charset="0"/>
                <a:cs typeface="Times New Roman" panose="02020603050405020304" pitchFamily="18" charset="0"/>
              </a:rPr>
              <a:t>Rulota din parcul Valea Morilor</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990600"/>
            <a:ext cx="3200400" cy="28956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952500"/>
            <a:ext cx="3429000" cy="2971800"/>
          </a:xfrm>
          <a:prstGeom prst="rect">
            <a:avLst/>
          </a:prstGeom>
        </p:spPr>
      </p:pic>
      <p:sp>
        <p:nvSpPr>
          <p:cNvPr id="6" name="Стрелка вправо с вырезом 5"/>
          <p:cNvSpPr/>
          <p:nvPr/>
        </p:nvSpPr>
        <p:spPr>
          <a:xfrm>
            <a:off x="3581400" y="2438400"/>
            <a:ext cx="1371600" cy="7620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905000" y="3961552"/>
            <a:ext cx="6983963" cy="461665"/>
          </a:xfrm>
          <a:prstGeom prst="rect">
            <a:avLst/>
          </a:prstGeom>
          <a:noFill/>
        </p:spPr>
        <p:txBody>
          <a:bodyPr wrap="none" rtlCol="0">
            <a:spAutoFit/>
          </a:bodyPr>
          <a:lstStyle/>
          <a:p>
            <a:r>
              <a:rPr lang="ro-RO" sz="2400" dirty="0" smtClean="0">
                <a:solidFill>
                  <a:srgbClr val="FF0000"/>
                </a:solidFill>
                <a:latin typeface="Times New Roman" panose="02020603050405020304" pitchFamily="18" charset="0"/>
                <a:cs typeface="Times New Roman" panose="02020603050405020304" pitchFamily="18" charset="0"/>
              </a:rPr>
              <a:t>Terasa neautorizată din bd. Ștefan cel Mare și Sfânt, 64</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4446770"/>
            <a:ext cx="3962400" cy="215306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4402868"/>
            <a:ext cx="3479645" cy="2196966"/>
          </a:xfrm>
          <a:prstGeom prst="rect">
            <a:avLst/>
          </a:prstGeom>
        </p:spPr>
      </p:pic>
      <p:sp>
        <p:nvSpPr>
          <p:cNvPr id="10" name="Стрелка вправо с вырезом 9"/>
          <p:cNvSpPr/>
          <p:nvPr/>
        </p:nvSpPr>
        <p:spPr>
          <a:xfrm>
            <a:off x="3733800" y="5120351"/>
            <a:ext cx="1371600" cy="7620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3435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85207"/>
            <a:ext cx="5269626" cy="4876800"/>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387" y="1332807"/>
            <a:ext cx="4191000" cy="5181600"/>
          </a:xfrm>
          <a:prstGeom prst="rect">
            <a:avLst/>
          </a:prstGeom>
        </p:spPr>
      </p:pic>
      <p:sp>
        <p:nvSpPr>
          <p:cNvPr id="2" name="Заголовок 1"/>
          <p:cNvSpPr>
            <a:spLocks noGrp="1"/>
          </p:cNvSpPr>
          <p:nvPr>
            <p:ph type="title"/>
          </p:nvPr>
        </p:nvSpPr>
        <p:spPr>
          <a:xfrm>
            <a:off x="533400" y="457200"/>
            <a:ext cx="8229600" cy="1066800"/>
          </a:xfrm>
        </p:spPr>
        <p:txBody>
          <a:bodyPr>
            <a:normAutofit/>
          </a:bodyPr>
          <a:lstStyle/>
          <a:p>
            <a:pPr algn="ctr"/>
            <a:r>
              <a:rPr lang="ro-RO" dirty="0" smtClean="0">
                <a:solidFill>
                  <a:srgbClr val="FF0000"/>
                </a:solidFill>
                <a:latin typeface="Times New Roman" panose="02020603050405020304" pitchFamily="18" charset="0"/>
                <a:cs typeface="Times New Roman" panose="02020603050405020304" pitchFamily="18" charset="0"/>
              </a:rPr>
              <a:t>2 Vulcanizări, Str</a:t>
            </a:r>
            <a:r>
              <a:rPr lang="ro-RO" dirty="0" smtClean="0">
                <a:solidFill>
                  <a:srgbClr val="FF0000"/>
                </a:solidFill>
                <a:latin typeface="Times New Roman" panose="02020603050405020304" pitchFamily="18" charset="0"/>
                <a:cs typeface="Times New Roman" panose="02020603050405020304" pitchFamily="18" charset="0"/>
              </a:rPr>
              <a:t>. </a:t>
            </a:r>
            <a:r>
              <a:rPr lang="ro-RO" dirty="0" smtClean="0">
                <a:solidFill>
                  <a:srgbClr val="FF0000"/>
                </a:solidFill>
                <a:latin typeface="Times New Roman" panose="02020603050405020304" pitchFamily="18" charset="0"/>
                <a:cs typeface="Times New Roman" panose="02020603050405020304" pitchFamily="18" charset="0"/>
              </a:rPr>
              <a:t>Miorița</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3868189" y="3657600"/>
            <a:ext cx="1905000" cy="762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23546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066800"/>
          </a:xfrm>
        </p:spPr>
        <p:txBody>
          <a:bodyPr/>
          <a:lstStyle/>
          <a:p>
            <a:pPr algn="ctr"/>
            <a:r>
              <a:rPr lang="ro-RO" dirty="0" smtClean="0">
                <a:solidFill>
                  <a:srgbClr val="FF0000"/>
                </a:solidFill>
                <a:latin typeface="Times New Roman" panose="02020603050405020304" pitchFamily="18" charset="0"/>
                <a:cs typeface="Times New Roman" panose="02020603050405020304" pitchFamily="18" charset="0"/>
              </a:rPr>
              <a:t>Str. </a:t>
            </a:r>
            <a:r>
              <a:rPr lang="ro-RO" dirty="0" smtClean="0">
                <a:solidFill>
                  <a:srgbClr val="FF0000"/>
                </a:solidFill>
                <a:latin typeface="Times New Roman" panose="02020603050405020304" pitchFamily="18" charset="0"/>
                <a:cs typeface="Times New Roman" panose="02020603050405020304" pitchFamily="18" charset="0"/>
              </a:rPr>
              <a:t>Grenoble, 159/5</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45673"/>
            <a:ext cx="3945155" cy="4324350"/>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96" y="1752600"/>
            <a:ext cx="3733800" cy="4343400"/>
          </a:xfrm>
          <a:prstGeom prst="rect">
            <a:avLst/>
          </a:prstGeom>
        </p:spPr>
      </p:pic>
      <p:sp>
        <p:nvSpPr>
          <p:cNvPr id="9" name="Стрелка вправо 8"/>
          <p:cNvSpPr/>
          <p:nvPr/>
        </p:nvSpPr>
        <p:spPr>
          <a:xfrm>
            <a:off x="3810000" y="3581400"/>
            <a:ext cx="1447800" cy="609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07026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14400"/>
            <a:ext cx="8229600" cy="1066800"/>
          </a:xfrm>
        </p:spPr>
        <p:txBody>
          <a:bodyPr>
            <a:noAutofit/>
          </a:bodyPr>
          <a:lstStyle/>
          <a:p>
            <a:pPr algn="ctr"/>
            <a:r>
              <a:rPr lang="ro-RO" sz="1400" dirty="0" smtClean="0">
                <a:latin typeface="Times New Roman" panose="02020603050405020304" pitchFamily="18" charset="0"/>
                <a:cs typeface="Times New Roman" panose="02020603050405020304" pitchFamily="18" charset="0"/>
              </a:rPr>
              <a:t>      </a:t>
            </a:r>
            <a:r>
              <a:rPr lang="vi-VN" sz="1400" dirty="0" smtClean="0">
                <a:latin typeface="Times New Roman" panose="02020603050405020304" pitchFamily="18" charset="0"/>
                <a:cs typeface="Times New Roman" panose="02020603050405020304" pitchFamily="18" charset="0"/>
              </a:rPr>
              <a:t>Către </a:t>
            </a:r>
            <a:r>
              <a:rPr lang="vi-VN" sz="1400" dirty="0">
                <a:latin typeface="Times New Roman" panose="02020603050405020304" pitchFamily="18" charset="0"/>
                <a:cs typeface="Times New Roman" panose="02020603050405020304" pitchFamily="18" charset="0"/>
              </a:rPr>
              <a:t>sărbătorile de primăvară, în sectorul Centru, </a:t>
            </a:r>
            <a:r>
              <a:rPr lang="ro-RO" sz="1400" dirty="0" smtClean="0">
                <a:latin typeface="Times New Roman" panose="02020603050405020304" pitchFamily="18" charset="0"/>
                <a:cs typeface="Times New Roman" panose="02020603050405020304" pitchFamily="18" charset="0"/>
              </a:rPr>
              <a:t>a fost</a:t>
            </a:r>
            <a:r>
              <a:rPr lang="vi-VN" sz="1400" dirty="0" smtClean="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organizată comercializarea mărţişoarelor şi a florilor de grădină, în conformitate cu dispoziţiile viceprimarului municipiului Chişinău şi pretorului sectorului Centru.</a:t>
            </a:r>
            <a:br>
              <a:rPr lang="vi-VN" sz="1400" dirty="0">
                <a:latin typeface="Times New Roman" panose="02020603050405020304" pitchFamily="18" charset="0"/>
                <a:cs typeface="Times New Roman" panose="02020603050405020304" pitchFamily="18" charset="0"/>
              </a:rPr>
            </a:br>
            <a:r>
              <a:rPr lang="ro-RO" sz="1400" dirty="0" smtClean="0">
                <a:latin typeface="Times New Roman" panose="02020603050405020304" pitchFamily="18" charset="0"/>
                <a:cs typeface="Times New Roman" panose="02020603050405020304" pitchFamily="18" charset="0"/>
              </a:rPr>
              <a:t>       </a:t>
            </a:r>
            <a:r>
              <a:rPr lang="vi-VN" sz="1400" dirty="0" smtClean="0">
                <a:latin typeface="Times New Roman" panose="02020603050405020304" pitchFamily="18" charset="0"/>
                <a:cs typeface="Times New Roman" panose="02020603050405020304" pitchFamily="18" charset="0"/>
              </a:rPr>
              <a:t>Astfel</a:t>
            </a:r>
            <a:r>
              <a:rPr lang="vi-VN" sz="1400" dirty="0">
                <a:latin typeface="Times New Roman" panose="02020603050405020304" pitchFamily="18" charset="0"/>
                <a:cs typeface="Times New Roman" panose="02020603050405020304" pitchFamily="18" charset="0"/>
              </a:rPr>
              <a:t>, </a:t>
            </a:r>
            <a:r>
              <a:rPr lang="ro-RO" sz="1400" dirty="0" smtClean="0">
                <a:latin typeface="Times New Roman" panose="02020603050405020304" pitchFamily="18" charset="0"/>
                <a:cs typeface="Times New Roman" panose="02020603050405020304" pitchFamily="18" charset="0"/>
              </a:rPr>
              <a:t>de la 10 februarie </a:t>
            </a:r>
            <a:r>
              <a:rPr lang="vi-VN" sz="1400" dirty="0" smtClean="0">
                <a:latin typeface="Times New Roman" panose="02020603050405020304" pitchFamily="18" charset="0"/>
                <a:cs typeface="Times New Roman" panose="02020603050405020304" pitchFamily="18" charset="0"/>
              </a:rPr>
              <a:t>până </a:t>
            </a:r>
            <a:r>
              <a:rPr lang="vi-VN" sz="1400" dirty="0">
                <a:latin typeface="Times New Roman" panose="02020603050405020304" pitchFamily="18" charset="0"/>
                <a:cs typeface="Times New Roman" panose="02020603050405020304" pitchFamily="18" charset="0"/>
              </a:rPr>
              <a:t>la 10 martie </a:t>
            </a:r>
            <a:r>
              <a:rPr lang="ro-RO" sz="1400" dirty="0" smtClean="0">
                <a:latin typeface="Times New Roman" panose="02020603050405020304" pitchFamily="18" charset="0"/>
                <a:cs typeface="Times New Roman" panose="02020603050405020304" pitchFamily="18" charset="0"/>
              </a:rPr>
              <a:t>2018</a:t>
            </a:r>
            <a:r>
              <a:rPr lang="vi-VN" sz="1400" dirty="0" smtClean="0">
                <a:latin typeface="Times New Roman" panose="02020603050405020304" pitchFamily="18" charset="0"/>
                <a:cs typeface="Times New Roman" panose="02020603050405020304" pitchFamily="18" charset="0"/>
              </a:rPr>
              <a:t>, </a:t>
            </a:r>
            <a:r>
              <a:rPr lang="ro-RO" sz="1400" dirty="0" smtClean="0">
                <a:latin typeface="Times New Roman" panose="02020603050405020304" pitchFamily="18" charset="0"/>
                <a:cs typeface="Times New Roman" panose="02020603050405020304" pitchFamily="18" charset="0"/>
              </a:rPr>
              <a:t>a fost</a:t>
            </a:r>
            <a:r>
              <a:rPr lang="vi-VN" sz="1400" dirty="0" smtClean="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permis: comerţul cu flori de grădină,  mărțișoare şi suvenire – bd. Ştefan cel Mare şi Sfânt nr. 8 (scuarul magazinului „UNIC” ); bd. Ştefan cel Mare şi Sfânt nr. 136; str. V. Dokuceaev colţ cu şos. Hânceşti, teritoriul ÎM „Piaţa Centrală”; str. Ismail, nr. 84; str. Academiei colţ cu şos. Hânceşti.</a:t>
            </a:r>
            <a:br>
              <a:rPr lang="vi-VN"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851" y="4430031"/>
            <a:ext cx="3048000" cy="228977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2116975"/>
            <a:ext cx="3048000" cy="213680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455622"/>
            <a:ext cx="3101794" cy="2264185"/>
          </a:xfrm>
          <a:prstGeom prst="rect">
            <a:avLst/>
          </a:prstGeom>
        </p:spPr>
      </p:pic>
      <p:cxnSp>
        <p:nvCxnSpPr>
          <p:cNvPr id="8" name="Прямая соединительная линия 7"/>
          <p:cNvCxnSpPr/>
          <p:nvPr/>
        </p:nvCxnSpPr>
        <p:spPr>
          <a:xfrm>
            <a:off x="4191000" y="2514600"/>
            <a:ext cx="0" cy="3505200"/>
          </a:xfrm>
          <a:prstGeom prst="line">
            <a:avLst/>
          </a:prstGeom>
          <a:ln/>
        </p:spPr>
        <p:style>
          <a:lnRef idx="3">
            <a:schemeClr val="dk1"/>
          </a:lnRef>
          <a:fillRef idx="0">
            <a:schemeClr val="dk1"/>
          </a:fillRef>
          <a:effectRef idx="2">
            <a:schemeClr val="dk1"/>
          </a:effectRef>
          <a:fontRef idx="minor">
            <a:schemeClr val="tx1"/>
          </a:fontRef>
        </p:style>
      </p:cxnSp>
      <p:cxnSp>
        <p:nvCxnSpPr>
          <p:cNvPr id="10" name="Прямая соединительная линия 9"/>
          <p:cNvCxnSpPr/>
          <p:nvPr/>
        </p:nvCxnSpPr>
        <p:spPr>
          <a:xfrm>
            <a:off x="2438400" y="4308244"/>
            <a:ext cx="3429000" cy="0"/>
          </a:xfrm>
          <a:prstGeom prst="line">
            <a:avLst/>
          </a:prstGeom>
        </p:spPr>
        <p:style>
          <a:lnRef idx="3">
            <a:schemeClr val="dk1"/>
          </a:lnRef>
          <a:fillRef idx="0">
            <a:schemeClr val="dk1"/>
          </a:fillRef>
          <a:effectRef idx="2">
            <a:schemeClr val="dk1"/>
          </a:effectRef>
          <a:fontRef idx="minor">
            <a:schemeClr val="tx1"/>
          </a:fontRef>
        </p:style>
      </p:cxnSp>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116975"/>
            <a:ext cx="3101794" cy="2131264"/>
          </a:xfrm>
          <a:prstGeom prst="rect">
            <a:avLst/>
          </a:prstGeom>
        </p:spPr>
      </p:pic>
    </p:spTree>
    <p:extLst>
      <p:ext uri="{BB962C8B-B14F-4D97-AF65-F5344CB8AC3E}">
        <p14:creationId xmlns:p14="http://schemas.microsoft.com/office/powerpoint/2010/main" val="316425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276600"/>
            <a:ext cx="3257550" cy="3101754"/>
          </a:xfrm>
          <a:prstGeom prst="rect">
            <a:avLst/>
          </a:prstGeom>
        </p:spPr>
      </p:pic>
      <p:sp>
        <p:nvSpPr>
          <p:cNvPr id="2" name="Заголовок 1"/>
          <p:cNvSpPr>
            <a:spLocks noGrp="1"/>
          </p:cNvSpPr>
          <p:nvPr>
            <p:ph type="title"/>
          </p:nvPr>
        </p:nvSpPr>
        <p:spPr>
          <a:xfrm>
            <a:off x="457200" y="609600"/>
            <a:ext cx="8229600" cy="1066800"/>
          </a:xfrm>
        </p:spPr>
        <p:txBody>
          <a:bodyPr/>
          <a:lstStyle/>
          <a:p>
            <a:pPr algn="ctr"/>
            <a:r>
              <a:rPr lang="ro-RO" dirty="0" smtClean="0">
                <a:latin typeface="Times New Roman" panose="02020603050405020304" pitchFamily="18" charset="0"/>
                <a:cs typeface="Times New Roman" panose="02020603050405020304" pitchFamily="18" charset="0"/>
              </a:rPr>
              <a:t>Cadrul normativ</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371600"/>
            <a:ext cx="8229600" cy="5334000"/>
          </a:xfrm>
        </p:spPr>
        <p:txBody>
          <a:bodyPr>
            <a:normAutofit fontScale="92500" lnSpcReduction="20000"/>
          </a:bodyPr>
          <a:lstStyle/>
          <a:p>
            <a:pPr marL="109728" indent="0" algn="just">
              <a:buNone/>
            </a:pPr>
            <a:r>
              <a:rPr lang="ro-RO" dirty="0" smtClean="0">
                <a:latin typeface="Times New Roman" panose="02020603050405020304" pitchFamily="18" charset="0"/>
                <a:cs typeface="Times New Roman" panose="02020603050405020304" pitchFamily="18" charset="0"/>
              </a:rPr>
              <a:t>	Secția social – economică își exercită atribuțiile în conformitate cu următoarele acte normative</a:t>
            </a:r>
            <a:r>
              <a:rPr lang="en-US" dirty="0" smtClean="0">
                <a:latin typeface="Times New Roman" panose="02020603050405020304" pitchFamily="18" charset="0"/>
                <a:cs typeface="Times New Roman" panose="02020603050405020304" pitchFamily="18" charset="0"/>
              </a:rPr>
              <a:t>:</a:t>
            </a:r>
          </a:p>
          <a:p>
            <a:pPr algn="just"/>
            <a:r>
              <a:rPr lang="en-US" sz="2000" dirty="0" err="1" smtClean="0">
                <a:latin typeface="Times New Roman" panose="02020603050405020304" pitchFamily="18" charset="0"/>
                <a:cs typeface="Times New Roman" panose="02020603050405020304" pitchFamily="18" charset="0"/>
              </a:rPr>
              <a:t>Regulamentul</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organizare</a:t>
            </a:r>
            <a:r>
              <a:rPr lang="en-US" sz="2000" dirty="0" smtClean="0">
                <a:latin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cs typeface="Times New Roman" panose="02020603050405020304" pitchFamily="18" charset="0"/>
              </a:rPr>
              <a:t>și funcționare a Preturii Centru</a:t>
            </a:r>
            <a:r>
              <a:rPr lang="en-US" sz="2000" dirty="0" smtClean="0">
                <a:latin typeface="Times New Roman" panose="02020603050405020304" pitchFamily="18" charset="0"/>
                <a:cs typeface="Times New Roman" panose="02020603050405020304" pitchFamily="18" charset="0"/>
              </a:rPr>
              <a:t>;</a:t>
            </a:r>
            <a:endParaRPr lang="ro-RO" sz="2000" dirty="0" smtClean="0">
              <a:latin typeface="Times New Roman" panose="02020603050405020304" pitchFamily="18" charset="0"/>
              <a:cs typeface="Times New Roman" panose="02020603050405020304" pitchFamily="18" charset="0"/>
            </a:endParaRPr>
          </a:p>
          <a:p>
            <a:pPr algn="just"/>
            <a:r>
              <a:rPr lang="ro-RO" sz="2000" dirty="0" smtClean="0">
                <a:latin typeface="Times New Roman" panose="02020603050405020304" pitchFamily="18" charset="0"/>
                <a:cs typeface="Times New Roman" panose="02020603050405020304" pitchFamily="18" charset="0"/>
              </a:rPr>
              <a:t>Legea nr. 436-XVI din 28.12.2006  ,,Privind administraţia publică locală”;</a:t>
            </a:r>
            <a:endParaRPr lang="en-US" sz="2000" dirty="0" smtClean="0">
              <a:latin typeface="Times New Roman" panose="02020603050405020304" pitchFamily="18" charset="0"/>
              <a:cs typeface="Times New Roman" panose="02020603050405020304" pitchFamily="18" charset="0"/>
            </a:endParaRPr>
          </a:p>
          <a:p>
            <a:pPr lvl="0" algn="just"/>
            <a:r>
              <a:rPr lang="ro-RO" sz="2000" dirty="0" smtClean="0">
                <a:latin typeface="Times New Roman" panose="02020603050405020304" pitchFamily="18" charset="0"/>
                <a:cs typeface="Times New Roman" panose="02020603050405020304" pitchFamily="18" charset="0"/>
              </a:rPr>
              <a:t>Legea nr. 190-XIII din 19.07.1994 ,,Cu privire la petiţionare”; </a:t>
            </a:r>
            <a:endParaRPr lang="en-US" sz="2000" dirty="0" smtClean="0">
              <a:latin typeface="Times New Roman" panose="02020603050405020304" pitchFamily="18" charset="0"/>
              <a:cs typeface="Times New Roman" panose="02020603050405020304" pitchFamily="18" charset="0"/>
            </a:endParaRPr>
          </a:p>
          <a:p>
            <a:pPr algn="just"/>
            <a:r>
              <a:rPr lang="ro-RO" sz="2000" dirty="0" smtClean="0">
                <a:latin typeface="Times New Roman" panose="02020603050405020304" pitchFamily="18" charset="0"/>
                <a:cs typeface="Times New Roman" panose="02020603050405020304" pitchFamily="18" charset="0"/>
              </a:rPr>
              <a:t>Legea Republicii Moldova nr. 231 din 23.09.2010 „Cu privire la comerţul interior”; </a:t>
            </a:r>
            <a:endParaRPr lang="en-US" sz="2000" dirty="0" smtClean="0">
              <a:latin typeface="Times New Roman" panose="02020603050405020304" pitchFamily="18" charset="0"/>
              <a:cs typeface="Times New Roman" panose="02020603050405020304" pitchFamily="18" charset="0"/>
            </a:endParaRPr>
          </a:p>
          <a:p>
            <a:pPr algn="just"/>
            <a:r>
              <a:rPr lang="en-US" sz="2000" dirty="0" err="1" smtClean="0">
                <a:latin typeface="Times New Roman" panose="02020603050405020304" pitchFamily="18" charset="0"/>
                <a:cs typeface="Times New Roman" panose="02020603050405020304" pitchFamily="18" charset="0"/>
              </a:rPr>
              <a:t>Regulamentul</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desf</a:t>
            </a:r>
            <a:r>
              <a:rPr lang="ro-RO" sz="2000" dirty="0" err="1" smtClean="0">
                <a:latin typeface="Times New Roman" panose="02020603050405020304" pitchFamily="18" charset="0"/>
                <a:cs typeface="Times New Roman" panose="02020603050405020304" pitchFamily="18" charset="0"/>
              </a:rPr>
              <a:t>ășurare</a:t>
            </a:r>
            <a:r>
              <a:rPr lang="ro-RO" sz="2000" dirty="0" smtClean="0">
                <a:latin typeface="Times New Roman" panose="02020603050405020304" pitchFamily="18" charset="0"/>
                <a:cs typeface="Times New Roman" panose="02020603050405020304" pitchFamily="18" charset="0"/>
              </a:rPr>
              <a:t> a activității de </a:t>
            </a:r>
            <a:endParaRPr lang="en-US" sz="2000" dirty="0">
              <a:latin typeface="Times New Roman" panose="02020603050405020304" pitchFamily="18" charset="0"/>
              <a:cs typeface="Times New Roman" panose="02020603050405020304" pitchFamily="18" charset="0"/>
            </a:endParaRPr>
          </a:p>
          <a:p>
            <a:pPr marL="109728" indent="0" algn="just">
              <a:buNone/>
            </a:pPr>
            <a:r>
              <a:rPr lang="ro-RO" sz="2000" dirty="0" smtClean="0">
                <a:latin typeface="Times New Roman" panose="02020603050405020304" pitchFamily="18" charset="0"/>
                <a:cs typeface="Times New Roman" panose="02020603050405020304" pitchFamily="18" charset="0"/>
              </a:rPr>
              <a:t>comerț în mun. Chișinău, în baza Deciziei </a:t>
            </a:r>
            <a:endParaRPr lang="en-US" sz="2000" dirty="0" smtClean="0">
              <a:latin typeface="Times New Roman" panose="02020603050405020304" pitchFamily="18" charset="0"/>
              <a:cs typeface="Times New Roman" panose="02020603050405020304" pitchFamily="18" charset="0"/>
            </a:endParaRPr>
          </a:p>
          <a:p>
            <a:pPr marL="109728" indent="0" algn="just">
              <a:buNone/>
            </a:pPr>
            <a:r>
              <a:rPr lang="ro-RO" sz="2000" dirty="0" smtClean="0">
                <a:latin typeface="Times New Roman" panose="02020603050405020304" pitchFamily="18" charset="0"/>
                <a:cs typeface="Times New Roman" panose="02020603050405020304" pitchFamily="18" charset="0"/>
              </a:rPr>
              <a:t>Consiliului municipal Chișinău nr. 10/2 din 09.10.17</a:t>
            </a:r>
            <a:r>
              <a:rPr lang="en-US" sz="2000" dirty="0" smtClean="0">
                <a:latin typeface="Times New Roman" panose="02020603050405020304" pitchFamily="18" charset="0"/>
                <a:cs typeface="Times New Roman" panose="02020603050405020304" pitchFamily="18" charset="0"/>
              </a:rPr>
              <a:t>;</a:t>
            </a:r>
          </a:p>
          <a:p>
            <a:pPr algn="just"/>
            <a:r>
              <a:rPr lang="en-US" sz="2000" dirty="0" err="1">
                <a:latin typeface="Times New Roman" panose="02020603050405020304" pitchFamily="18" charset="0"/>
                <a:cs typeface="Times New Roman" panose="02020603050405020304" pitchFamily="18" charset="0"/>
              </a:rPr>
              <a:t>Dispoziția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nr</a:t>
            </a:r>
            <a:r>
              <a:rPr lang="en-US" sz="2000" dirty="0">
                <a:latin typeface="Times New Roman" panose="02020603050405020304" pitchFamily="18" charset="0"/>
                <a:cs typeface="Times New Roman" panose="02020603050405020304" pitchFamily="18" charset="0"/>
              </a:rPr>
              <a:t>. 202-d din 16 </a:t>
            </a:r>
            <a:r>
              <a:rPr lang="en-US" sz="2000" dirty="0" err="1">
                <a:latin typeface="Times New Roman" panose="02020603050405020304" pitchFamily="18" charset="0"/>
                <a:cs typeface="Times New Roman" panose="02020603050405020304" pitchFamily="18" charset="0"/>
              </a:rPr>
              <a:t>martie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2017</a:t>
            </a:r>
          </a:p>
          <a:p>
            <a:pPr marL="109728" indent="0" algn="just">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”Cu </a:t>
            </a:r>
            <a:r>
              <a:rPr lang="en-US" sz="2000" dirty="0" err="1">
                <a:latin typeface="Times New Roman" panose="02020603050405020304" pitchFamily="18" charset="0"/>
                <a:cs typeface="Times New Roman" panose="02020603050405020304" pitchFamily="18" charset="0"/>
              </a:rPr>
              <a:t>privire</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aplicarea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prevederilor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Legii</a:t>
            </a:r>
            <a:r>
              <a:rPr lang="en-US" sz="2000" dirty="0">
                <a:latin typeface="Times New Roman" panose="02020603050405020304" pitchFamily="18" charset="0"/>
                <a:cs typeface="Times New Roman" panose="02020603050405020304" pitchFamily="18" charset="0"/>
              </a:rPr>
              <a:t> </a:t>
            </a:r>
            <a:endParaRPr lang="ro-RO" sz="2000" dirty="0" smtClean="0">
              <a:latin typeface="Times New Roman" panose="02020603050405020304" pitchFamily="18" charset="0"/>
              <a:cs typeface="Times New Roman" panose="02020603050405020304" pitchFamily="18" charset="0"/>
            </a:endParaRPr>
          </a:p>
          <a:p>
            <a:pPr marL="109728" indent="0" algn="just">
              <a:buNone/>
            </a:pPr>
            <a:r>
              <a:rPr lang="en-US" sz="2000" dirty="0" err="1" smtClean="0">
                <a:latin typeface="Times New Roman" panose="02020603050405020304" pitchFamily="18" charset="0"/>
                <a:cs typeface="Times New Roman" panose="02020603050405020304" pitchFamily="18" charset="0"/>
              </a:rPr>
              <a:t>nr</a:t>
            </a:r>
            <a:r>
              <a:rPr lang="en-US" sz="2000" dirty="0">
                <a:latin typeface="Times New Roman" panose="02020603050405020304" pitchFamily="18" charset="0"/>
                <a:cs typeface="Times New Roman" panose="02020603050405020304" pitchFamily="18" charset="0"/>
              </a:rPr>
              <a:t>. 208 din 17.11.2016 ”</a:t>
            </a:r>
            <a:r>
              <a:rPr lang="en-US" sz="2000" dirty="0" err="1">
                <a:latin typeface="Times New Roman" panose="02020603050405020304" pitchFamily="18" charset="0"/>
                <a:cs typeface="Times New Roman" panose="02020603050405020304" pitchFamily="18" charset="0"/>
              </a:rPr>
              <a:t>Privind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modificarea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completarea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Codului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contravențional</a:t>
            </a:r>
            <a:r>
              <a:rPr lang="en-US" sz="2000" dirty="0">
                <a:latin typeface="Times New Roman" panose="02020603050405020304" pitchFamily="18" charset="0"/>
                <a:cs typeface="Times New Roman" panose="02020603050405020304" pitchFamily="18" charset="0"/>
              </a:rPr>
              <a:t> al </a:t>
            </a:r>
            <a:r>
              <a:rPr lang="en-US" sz="2000" dirty="0" err="1">
                <a:latin typeface="Times New Roman" panose="02020603050405020304" pitchFamily="18" charset="0"/>
                <a:cs typeface="Times New Roman" panose="02020603050405020304" pitchFamily="18" charset="0"/>
              </a:rPr>
              <a:t>Republicii</a:t>
            </a:r>
            <a:r>
              <a:rPr lang="en-US" sz="2000" dirty="0">
                <a:latin typeface="Times New Roman" panose="02020603050405020304" pitchFamily="18" charset="0"/>
                <a:cs typeface="Times New Roman" panose="02020603050405020304" pitchFamily="18" charset="0"/>
              </a:rPr>
              <a:t> Moldova </a:t>
            </a:r>
            <a:r>
              <a:rPr lang="en-US" sz="2000" dirty="0" err="1">
                <a:latin typeface="Times New Roman" panose="02020603050405020304" pitchFamily="18" charset="0"/>
                <a:cs typeface="Times New Roman" panose="02020603050405020304" pitchFamily="18" charset="0"/>
              </a:rPr>
              <a:t>nr</a:t>
            </a:r>
            <a:r>
              <a:rPr lang="en-US" sz="2000" dirty="0">
                <a:latin typeface="Times New Roman" panose="02020603050405020304" pitchFamily="18" charset="0"/>
                <a:cs typeface="Times New Roman" panose="02020603050405020304" pitchFamily="18" charset="0"/>
              </a:rPr>
              <a:t>. 218-XVI din 24 </a:t>
            </a:r>
            <a:r>
              <a:rPr lang="en-US" sz="2000" dirty="0" err="1">
                <a:latin typeface="Times New Roman" panose="02020603050405020304" pitchFamily="18" charset="0"/>
                <a:cs typeface="Times New Roman" panose="02020603050405020304" pitchFamily="18" charset="0"/>
              </a:rPr>
              <a:t>octombrie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2008”;</a:t>
            </a:r>
            <a:endParaRPr lang="ro-RO" sz="2000" dirty="0" smtClean="0">
              <a:latin typeface="Times New Roman" panose="02020603050405020304" pitchFamily="18" charset="0"/>
              <a:cs typeface="Times New Roman" panose="02020603050405020304" pitchFamily="18" charset="0"/>
            </a:endParaRPr>
          </a:p>
          <a:p>
            <a:pPr algn="just"/>
            <a:r>
              <a:rPr lang="ro-RO" sz="2000" dirty="0" smtClean="0">
                <a:latin typeface="Times New Roman" panose="02020603050405020304" pitchFamily="18" charset="0"/>
                <a:cs typeface="Times New Roman" panose="02020603050405020304" pitchFamily="18" charset="0"/>
              </a:rPr>
              <a:t>D</a:t>
            </a:r>
            <a:r>
              <a:rPr lang="vi-VN" sz="2000" dirty="0" smtClean="0">
                <a:latin typeface="Times New Roman" panose="02020603050405020304" pitchFamily="18" charset="0"/>
                <a:cs typeface="Times New Roman" panose="02020603050405020304" pitchFamily="18" charset="0"/>
              </a:rPr>
              <a:t>ecizi</a:t>
            </a:r>
            <a:r>
              <a:rPr lang="ro-RO" sz="2000" dirty="0" smtClean="0">
                <a:latin typeface="Times New Roman" panose="02020603050405020304" pitchFamily="18" charset="0"/>
                <a:cs typeface="Times New Roman" panose="02020603050405020304" pitchFamily="18" charset="0"/>
              </a:rPr>
              <a:t>a</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Consiliului municipal Chișinău nr. 10/10 din 04.12.2014„Cu privire la aprobarea Regulamentului provizoriu privind procedura de demontare a construcțiilor executate ilegal pe terenurile ce aparțin domeniului public/privat al municipiului Chișinău”; </a:t>
            </a:r>
            <a:endParaRPr lang="en-US" sz="2000" dirty="0" smtClean="0"/>
          </a:p>
          <a:p>
            <a:pPr marL="109728" indent="0" algn="just">
              <a:buNone/>
            </a:pPr>
            <a:endParaRPr lang="en-US" sz="2000" dirty="0" smtClean="0"/>
          </a:p>
          <a:p>
            <a:pPr algn="just"/>
            <a:endParaRPr lang="ru-RU" dirty="0" smtClean="0"/>
          </a:p>
          <a:p>
            <a:pPr lvl="0" algn="just"/>
            <a:endParaRPr lang="ru-RU" dirty="0"/>
          </a:p>
        </p:txBody>
      </p:sp>
    </p:spTree>
    <p:extLst>
      <p:ext uri="{BB962C8B-B14F-4D97-AF65-F5344CB8AC3E}">
        <p14:creationId xmlns:p14="http://schemas.microsoft.com/office/powerpoint/2010/main" val="2214833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533400"/>
            <a:ext cx="8229600" cy="1066800"/>
          </a:xfrm>
        </p:spPr>
        <p:txBody>
          <a:bodyPr>
            <a:noAutofit/>
          </a:bodyPr>
          <a:lstStyle/>
          <a:p>
            <a:pPr algn="ctr"/>
            <a:r>
              <a:rPr lang="ro-RO" sz="1400" dirty="0" smtClean="0">
                <a:solidFill>
                  <a:schemeClr val="tx1"/>
                </a:solidFill>
                <a:latin typeface="Times New Roman" panose="02020603050405020304" pitchFamily="18" charset="0"/>
                <a:cs typeface="Times New Roman" panose="02020603050405020304" pitchFamily="18" charset="0"/>
              </a:rPr>
              <a:t>       </a:t>
            </a:r>
            <a:r>
              <a:rPr lang="vi-VN" sz="1400" dirty="0" smtClean="0">
                <a:solidFill>
                  <a:schemeClr val="tx1"/>
                </a:solidFill>
                <a:latin typeface="Times New Roman" panose="02020603050405020304" pitchFamily="18" charset="0"/>
                <a:cs typeface="Times New Roman" panose="02020603050405020304" pitchFamily="18" charset="0"/>
              </a:rPr>
              <a:t>În </a:t>
            </a:r>
            <a:r>
              <a:rPr lang="vi-VN" sz="1400" dirty="0">
                <a:solidFill>
                  <a:schemeClr val="tx1"/>
                </a:solidFill>
                <a:latin typeface="Times New Roman" panose="02020603050405020304" pitchFamily="18" charset="0"/>
                <a:cs typeface="Times New Roman" panose="02020603050405020304" pitchFamily="18" charset="0"/>
              </a:rPr>
              <a:t>scopul asigurării populaţiei cu mărfuri pentru şcoală, Pretura sectorului Centru </a:t>
            </a:r>
            <a:r>
              <a:rPr lang="ro-RO" sz="1400" dirty="0" smtClean="0">
                <a:solidFill>
                  <a:schemeClr val="tx1"/>
                </a:solidFill>
                <a:latin typeface="Times New Roman" panose="02020603050405020304" pitchFamily="18" charset="0"/>
                <a:cs typeface="Times New Roman" panose="02020603050405020304" pitchFamily="18" charset="0"/>
              </a:rPr>
              <a:t>a organizat </a:t>
            </a:r>
            <a:r>
              <a:rPr lang="vi-VN" sz="1400" dirty="0" smtClean="0">
                <a:solidFill>
                  <a:schemeClr val="tx1"/>
                </a:solidFill>
                <a:latin typeface="Times New Roman" panose="02020603050405020304" pitchFamily="18" charset="0"/>
                <a:cs typeface="Times New Roman" panose="02020603050405020304" pitchFamily="18" charset="0"/>
              </a:rPr>
              <a:t>tradiționalul </a:t>
            </a:r>
            <a:r>
              <a:rPr lang="vi-VN" sz="1400" dirty="0">
                <a:solidFill>
                  <a:schemeClr val="tx1"/>
                </a:solidFill>
                <a:latin typeface="Times New Roman" panose="02020603050405020304" pitchFamily="18" charset="0"/>
                <a:cs typeface="Times New Roman" panose="02020603050405020304" pitchFamily="18" charset="0"/>
              </a:rPr>
              <a:t>iarmaroc şcolar, care </a:t>
            </a:r>
            <a:r>
              <a:rPr lang="ro-RO" sz="1400" dirty="0" smtClean="0">
                <a:solidFill>
                  <a:schemeClr val="tx1"/>
                </a:solidFill>
                <a:latin typeface="Times New Roman" panose="02020603050405020304" pitchFamily="18" charset="0"/>
                <a:cs typeface="Times New Roman" panose="02020603050405020304" pitchFamily="18" charset="0"/>
              </a:rPr>
              <a:t>a funcționat zilnic între orele 08.00 șu 20.00, </a:t>
            </a:r>
            <a:r>
              <a:rPr lang="vi-VN" sz="1400" dirty="0" smtClean="0">
                <a:solidFill>
                  <a:schemeClr val="tx1"/>
                </a:solidFill>
                <a:latin typeface="Times New Roman" panose="02020603050405020304" pitchFamily="18" charset="0"/>
                <a:cs typeface="Times New Roman" panose="02020603050405020304" pitchFamily="18" charset="0"/>
              </a:rPr>
              <a:t>începând </a:t>
            </a:r>
            <a:r>
              <a:rPr lang="vi-VN" sz="1400" dirty="0">
                <a:solidFill>
                  <a:schemeClr val="tx1"/>
                </a:solidFill>
                <a:latin typeface="Times New Roman" panose="02020603050405020304" pitchFamily="18" charset="0"/>
                <a:cs typeface="Times New Roman" panose="02020603050405020304" pitchFamily="18" charset="0"/>
              </a:rPr>
              <a:t>cu 10 august </a:t>
            </a:r>
            <a:r>
              <a:rPr lang="ro-RO" sz="1400" dirty="0" smtClean="0">
                <a:solidFill>
                  <a:schemeClr val="tx1"/>
                </a:solidFill>
                <a:latin typeface="Times New Roman" panose="02020603050405020304" pitchFamily="18" charset="0"/>
                <a:cs typeface="Times New Roman" panose="02020603050405020304" pitchFamily="18" charset="0"/>
              </a:rPr>
              <a:t>2018 până la 10 septembrie 2018</a:t>
            </a:r>
            <a:r>
              <a:rPr lang="vi-VN" sz="1400" dirty="0" smtClean="0">
                <a:solidFill>
                  <a:schemeClr val="tx1"/>
                </a:solidFill>
                <a:latin typeface="Times New Roman" panose="02020603050405020304" pitchFamily="18" charset="0"/>
                <a:cs typeface="Times New Roman" panose="02020603050405020304" pitchFamily="18" charset="0"/>
              </a:rPr>
              <a:t>, </a:t>
            </a:r>
            <a:r>
              <a:rPr lang="vi-VN" sz="1400" dirty="0">
                <a:solidFill>
                  <a:schemeClr val="tx1"/>
                </a:solidFill>
                <a:latin typeface="Times New Roman" panose="02020603050405020304" pitchFamily="18" charset="0"/>
                <a:cs typeface="Times New Roman" panose="02020603050405020304" pitchFamily="18" charset="0"/>
              </a:rPr>
              <a:t>în sectorul </a:t>
            </a:r>
            <a:r>
              <a:rPr lang="vi-VN" sz="1400" dirty="0" smtClean="0">
                <a:solidFill>
                  <a:schemeClr val="tx1"/>
                </a:solidFill>
                <a:latin typeface="Times New Roman" panose="02020603050405020304" pitchFamily="18" charset="0"/>
                <a:cs typeface="Times New Roman" panose="02020603050405020304" pitchFamily="18" charset="0"/>
              </a:rPr>
              <a:t>Centru, </a:t>
            </a:r>
            <a:r>
              <a:rPr lang="vi-VN" sz="1400" dirty="0">
                <a:solidFill>
                  <a:schemeClr val="tx1"/>
                </a:solidFill>
                <a:latin typeface="Times New Roman" panose="02020603050405020304" pitchFamily="18" charset="0"/>
                <a:cs typeface="Times New Roman" panose="02020603050405020304" pitchFamily="18" charset="0"/>
              </a:rPr>
              <a:t>pe adresele: str. Ismail, nr. 94 şi perimetrul pieţii FPC „Extremum” SRL.</a:t>
            </a: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1"/>
            <a:ext cx="2602875" cy="14478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666702"/>
            <a:ext cx="2818133" cy="177892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596" y="1666702"/>
            <a:ext cx="2182603" cy="1457498"/>
          </a:xfrm>
          <a:prstGeom prst="rect">
            <a:avLst/>
          </a:prstGeom>
        </p:spPr>
      </p:pic>
      <p:cxnSp>
        <p:nvCxnSpPr>
          <p:cNvPr id="8" name="Прямая соединительная линия 7"/>
          <p:cNvCxnSpPr/>
          <p:nvPr/>
        </p:nvCxnSpPr>
        <p:spPr>
          <a:xfrm>
            <a:off x="1826055" y="3581400"/>
            <a:ext cx="5410200" cy="0"/>
          </a:xfrm>
          <a:prstGeom prst="line">
            <a:avLst/>
          </a:prstGeom>
        </p:spPr>
        <p:style>
          <a:lnRef idx="2">
            <a:schemeClr val="dk1"/>
          </a:lnRef>
          <a:fillRef idx="0">
            <a:schemeClr val="dk1"/>
          </a:fillRef>
          <a:effectRef idx="1">
            <a:schemeClr val="dk1"/>
          </a:effectRef>
          <a:fontRef idx="minor">
            <a:schemeClr val="tx1"/>
          </a:fontRef>
        </p:style>
      </p:cxn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996" y="4572043"/>
            <a:ext cx="2439667" cy="2210769"/>
          </a:xfrm>
          <a:prstGeom prst="rect">
            <a:avLst/>
          </a:prstGeom>
        </p:spPr>
      </p:pic>
      <p:sp>
        <p:nvSpPr>
          <p:cNvPr id="13" name="TextBox 12"/>
          <p:cNvSpPr txBox="1"/>
          <p:nvPr/>
        </p:nvSpPr>
        <p:spPr>
          <a:xfrm>
            <a:off x="704633" y="3584070"/>
            <a:ext cx="8114465" cy="954107"/>
          </a:xfrm>
          <a:prstGeom prst="rect">
            <a:avLst/>
          </a:prstGeom>
          <a:noFill/>
        </p:spPr>
        <p:txBody>
          <a:bodyPr wrap="none" rtlCol="0">
            <a:spAutoFit/>
          </a:bodyPr>
          <a:lstStyle/>
          <a:p>
            <a:pPr algn="ctr"/>
            <a:r>
              <a:rPr lang="ro-RO" sz="1400" dirty="0" smtClean="0">
                <a:latin typeface="Times New Roman" panose="02020603050405020304" pitchFamily="18" charset="0"/>
                <a:cs typeface="Times New Roman" panose="02020603050405020304" pitchFamily="18" charset="0"/>
              </a:rPr>
              <a:t>În conformitate cu dispoziția primarului general interimar nr.923- d din 28.11.2018</a:t>
            </a:r>
            <a:r>
              <a:rPr lang="ro-RO"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“Cu </a:t>
            </a:r>
            <a:r>
              <a:rPr lang="en-US" sz="1400" dirty="0" err="1" smtClean="0">
                <a:latin typeface="Times New Roman" panose="02020603050405020304" pitchFamily="18" charset="0"/>
                <a:cs typeface="Times New Roman" panose="02020603050405020304" pitchFamily="18" charset="0"/>
              </a:rPr>
              <a:t>privire</a:t>
            </a:r>
            <a:r>
              <a:rPr lang="en-US" sz="1400" dirty="0" smtClean="0">
                <a:latin typeface="Times New Roman" panose="02020603050405020304" pitchFamily="18" charset="0"/>
                <a:cs typeface="Times New Roman" panose="02020603050405020304" pitchFamily="18" charset="0"/>
              </a:rPr>
              <a:t> la </a:t>
            </a:r>
            <a:r>
              <a:rPr lang="en-US" sz="1400" dirty="0" err="1" smtClean="0">
                <a:latin typeface="Times New Roman" panose="02020603050405020304" pitchFamily="18" charset="0"/>
                <a:cs typeface="Times New Roman" panose="02020603050405020304" pitchFamily="18" charset="0"/>
              </a:rPr>
              <a:t>organizarea</a:t>
            </a:r>
            <a:endParaRPr lang="ro-RO" sz="1400" dirty="0" smtClean="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manifest</a:t>
            </a:r>
            <a:r>
              <a:rPr lang="ro-RO" sz="1400" dirty="0" err="1" smtClean="0">
                <a:latin typeface="Times New Roman" panose="02020603050405020304" pitchFamily="18" charset="0"/>
                <a:cs typeface="Times New Roman" panose="02020603050405020304" pitchFamily="18" charset="0"/>
              </a:rPr>
              <a:t>ărilor</a:t>
            </a:r>
            <a:r>
              <a:rPr lang="ro-RO" sz="1400" dirty="0" smtClean="0">
                <a:latin typeface="Times New Roman" panose="02020603050405020304" pitchFamily="18" charset="0"/>
                <a:cs typeface="Times New Roman" panose="02020603050405020304" pitchFamily="18" charset="0"/>
              </a:rPr>
              <a:t> dedicate Sărbătorilor de iarnă</a:t>
            </a:r>
            <a:r>
              <a:rPr lang="en-US" sz="1400" dirty="0" smtClean="0">
                <a:latin typeface="Times New Roman" panose="02020603050405020304" pitchFamily="18" charset="0"/>
                <a:cs typeface="Times New Roman" panose="02020603050405020304" pitchFamily="18" charset="0"/>
              </a:rPr>
              <a:t>”, a </a:t>
            </a:r>
            <a:r>
              <a:rPr lang="en-US" sz="1400" dirty="0" err="1" smtClean="0">
                <a:latin typeface="Times New Roman" panose="02020603050405020304" pitchFamily="18" charset="0"/>
                <a:cs typeface="Times New Roman" panose="02020603050405020304" pitchFamily="18" charset="0"/>
              </a:rPr>
              <a:t>fost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organizat</a:t>
            </a:r>
            <a:r>
              <a:rPr lang="ro-RO"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Iarmarocul</a:t>
            </a:r>
            <a:r>
              <a:rPr lang="en-US" sz="1400" dirty="0" smtClean="0">
                <a:latin typeface="Times New Roman" panose="02020603050405020304" pitchFamily="18" charset="0"/>
                <a:cs typeface="Times New Roman" panose="02020603050405020304" pitchFamily="18" charset="0"/>
              </a:rPr>
              <a:t> cu </a:t>
            </a:r>
            <a:r>
              <a:rPr lang="en-US" sz="1400" dirty="0" err="1" smtClean="0">
                <a:latin typeface="Times New Roman" panose="02020603050405020304" pitchFamily="18" charset="0"/>
                <a:cs typeface="Times New Roman" panose="02020603050405020304" pitchFamily="18" charset="0"/>
              </a:rPr>
              <a:t>prilejul</a:t>
            </a:r>
            <a:r>
              <a:rPr lang="en-US" sz="1400" dirty="0" smtClean="0">
                <a:latin typeface="Times New Roman" panose="02020603050405020304" pitchFamily="18" charset="0"/>
                <a:cs typeface="Times New Roman" panose="02020603050405020304" pitchFamily="18" charset="0"/>
              </a:rPr>
              <a:t> s</a:t>
            </a:r>
            <a:r>
              <a:rPr lang="ro-RO" sz="1400" dirty="0" err="1" smtClean="0">
                <a:latin typeface="Times New Roman" panose="02020603050405020304" pitchFamily="18" charset="0"/>
                <a:cs typeface="Times New Roman" panose="02020603050405020304" pitchFamily="18" charset="0"/>
              </a:rPr>
              <a:t>ărbătorilor</a:t>
            </a:r>
            <a:r>
              <a:rPr lang="ro-RO" sz="1400" dirty="0" smtClean="0">
                <a:latin typeface="Times New Roman" panose="02020603050405020304" pitchFamily="18" charset="0"/>
                <a:cs typeface="Times New Roman" panose="02020603050405020304" pitchFamily="18" charset="0"/>
              </a:rPr>
              <a:t> de iarnă în </a:t>
            </a:r>
          </a:p>
          <a:p>
            <a:pPr algn="ctr"/>
            <a:r>
              <a:rPr lang="ro-RO" sz="1400" dirty="0" smtClean="0">
                <a:latin typeface="Times New Roman" panose="02020603050405020304" pitchFamily="18" charset="0"/>
                <a:cs typeface="Times New Roman" panose="02020603050405020304" pitchFamily="18" charset="0"/>
              </a:rPr>
              <a:t>baza Dispoziției Pretorului sectorului Centru nr. 138- d din 03.12.2018  În cadrul căruia au fost comercializați </a:t>
            </a:r>
          </a:p>
          <a:p>
            <a:pPr algn="ctr"/>
            <a:r>
              <a:rPr lang="ro-RO" sz="1400" dirty="0" smtClean="0">
                <a:latin typeface="Times New Roman" panose="02020603050405020304" pitchFamily="18" charset="0"/>
                <a:cs typeface="Times New Roman" panose="02020603050405020304" pitchFamily="18" charset="0"/>
              </a:rPr>
              <a:t>Brazi și produse conform tematicii.</a:t>
            </a:r>
            <a:endParaRPr lang="ru-RU" sz="1400" dirty="0">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9555" y="4572043"/>
            <a:ext cx="2743200" cy="2057400"/>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4097" y="4572043"/>
            <a:ext cx="2641600" cy="1981200"/>
          </a:xfrm>
          <a:prstGeom prst="rect">
            <a:avLst/>
          </a:prstGeom>
        </p:spPr>
      </p:pic>
    </p:spTree>
    <p:extLst>
      <p:ext uri="{BB962C8B-B14F-4D97-AF65-F5344CB8AC3E}">
        <p14:creationId xmlns:p14="http://schemas.microsoft.com/office/powerpoint/2010/main" val="469750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077593"/>
            <a:ext cx="4044642" cy="369728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258" y="1526771"/>
            <a:ext cx="5080000" cy="3810000"/>
          </a:xfrm>
          <a:prstGeom prst="rect">
            <a:avLst/>
          </a:prstGeom>
        </p:spPr>
      </p:pic>
      <p:sp>
        <p:nvSpPr>
          <p:cNvPr id="2" name="Заголовок 1"/>
          <p:cNvSpPr>
            <a:spLocks noGrp="1"/>
          </p:cNvSpPr>
          <p:nvPr>
            <p:ph type="title"/>
          </p:nvPr>
        </p:nvSpPr>
        <p:spPr>
          <a:xfrm>
            <a:off x="375458" y="479367"/>
            <a:ext cx="8229600" cy="1066800"/>
          </a:xfrm>
        </p:spPr>
        <p:txBody>
          <a:bodyPr>
            <a:noAutofit/>
          </a:bodyPr>
          <a:lstStyle/>
          <a:p>
            <a:pPr algn="ctr"/>
            <a:r>
              <a:rPr lang="ro-RO" sz="1800" dirty="0" smtClean="0">
                <a:latin typeface="Times New Roman" panose="02020603050405020304" pitchFamily="18" charset="0"/>
                <a:cs typeface="Times New Roman" panose="02020603050405020304" pitchFamily="18" charset="0"/>
              </a:rPr>
              <a:t>Pe data de 14.10.2018 a fost organizat tradiționalul Târg cu prilejul Hramului Orașului, în cadrul căruia, în colaborare cu agenții economici și Ministerul Apărării Republicii Moldova, au fost asigurați cu băuturi fierbinți și hrană, 1700 persoane.</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077594"/>
            <a:ext cx="4121340" cy="3707642"/>
          </a:xfrm>
          <a:prstGeom prst="rect">
            <a:avLst/>
          </a:prstGeom>
        </p:spPr>
      </p:pic>
    </p:spTree>
    <p:extLst>
      <p:ext uri="{BB962C8B-B14F-4D97-AF65-F5344CB8AC3E}">
        <p14:creationId xmlns:p14="http://schemas.microsoft.com/office/powerpoint/2010/main" val="653101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229600" cy="1066800"/>
          </a:xfrm>
        </p:spPr>
        <p:txBody>
          <a:bodyPr>
            <a:normAutofit/>
          </a:bodyPr>
          <a:lstStyle/>
          <a:p>
            <a:pPr algn="ctr"/>
            <a:r>
              <a:rPr lang="ro-RO" sz="2000" dirty="0" smtClean="0">
                <a:latin typeface="Times New Roman" panose="02020603050405020304" pitchFamily="18" charset="0"/>
                <a:cs typeface="Times New Roman" panose="02020603050405020304" pitchFamily="18" charset="0"/>
              </a:rPr>
              <a:t>În scopul susținerii producătorilor autohtoni agricoli, au fost identificate adrese pentru desfășurarea iarmarocului cu produse agricole din 11.05.2018</a:t>
            </a: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24000"/>
            <a:ext cx="5181600" cy="4121944"/>
          </a:xfrm>
        </p:spPr>
      </p:pic>
      <p:sp>
        <p:nvSpPr>
          <p:cNvPr id="5" name="TextBox 4"/>
          <p:cNvSpPr txBox="1"/>
          <p:nvPr/>
        </p:nvSpPr>
        <p:spPr>
          <a:xfrm>
            <a:off x="1371600" y="5815337"/>
            <a:ext cx="6090129" cy="369332"/>
          </a:xfrm>
          <a:prstGeom prst="rect">
            <a:avLst/>
          </a:prstGeom>
          <a:noFill/>
        </p:spPr>
        <p:txBody>
          <a:bodyPr wrap="none" rtlCol="0">
            <a:spAutoFit/>
          </a:bodyPr>
          <a:lstStyle/>
          <a:p>
            <a:pPr algn="ctr"/>
            <a:r>
              <a:rPr lang="ro-RO" dirty="0" smtClean="0">
                <a:solidFill>
                  <a:schemeClr val="tx2"/>
                </a:solidFill>
                <a:latin typeface="Times New Roman" panose="02020603050405020304" pitchFamily="18" charset="0"/>
                <a:cs typeface="Times New Roman" panose="02020603050405020304" pitchFamily="18" charset="0"/>
              </a:rPr>
              <a:t>Au fost instalate 6 panouri informative în cele 6 locații stabilite.</a:t>
            </a:r>
            <a:endParaRPr lang="ru-RU"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453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0"/>
            <a:ext cx="8229600" cy="1066800"/>
          </a:xfrm>
        </p:spPr>
        <p:txBody>
          <a:bodyPr>
            <a:noAutofit/>
          </a:bodyPr>
          <a:lstStyle/>
          <a:p>
            <a:pPr algn="ctr"/>
            <a:r>
              <a:rPr lang="vi-VN" sz="1400" dirty="0">
                <a:latin typeface="Times New Roman" panose="02020603050405020304" pitchFamily="18" charset="0"/>
                <a:cs typeface="Times New Roman" panose="02020603050405020304" pitchFamily="18" charset="0"/>
              </a:rPr>
              <a:t>La data de 13 septembrie 2018, s-au desfășurat discuții publice pe subiectul Reamenajarea scuarului Mihai Eminescu și strămutarea pieţei neautorizate”. La ședință au participat: Pretorul sectorului Centru, colaboratorii secției social – economice din cadrul Preturii sectorului Centru, agenți economici, reprezentantul Uniunii Meșterilor Populari din Republica Moldova, reprezentantul Preturii sectorului Buiucani. În cadrul întrunirii participanții au venit cu propuneri și sugestii privind reamenajarea și reamplasarea pieții din scuarul Mihai Eminescu</a:t>
            </a:r>
            <a:r>
              <a:rPr lang="vi-VN" sz="1400" dirty="0" smtClean="0">
                <a:latin typeface="Times New Roman" panose="02020603050405020304" pitchFamily="18" charset="0"/>
                <a:cs typeface="Times New Roman" panose="02020603050405020304" pitchFamily="18" charset="0"/>
              </a:rPr>
              <a:t>.</a:t>
            </a:r>
            <a:r>
              <a:rPr lang="ro-RO" sz="1600" dirty="0" smtClean="0">
                <a:latin typeface="Times New Roman" panose="02020603050405020304" pitchFamily="18" charset="0"/>
                <a:cs typeface="Times New Roman" panose="02020603050405020304" pitchFamily="18" charset="0"/>
              </a:rPr>
              <a:t/>
            </a:r>
            <a:br>
              <a:rPr lang="ro-RO" sz="1600" dirty="0" smtClean="0">
                <a:latin typeface="Times New Roman" panose="02020603050405020304" pitchFamily="18" charset="0"/>
                <a:cs typeface="Times New Roman" panose="02020603050405020304" pitchFamily="18" charset="0"/>
              </a:rPr>
            </a:br>
            <a:r>
              <a:rPr lang="ro-RO" sz="1400" dirty="0" smtClean="0">
                <a:latin typeface="Times New Roman" panose="02020603050405020304" pitchFamily="18" charset="0"/>
                <a:cs typeface="Times New Roman" panose="02020603050405020304" pitchFamily="18" charset="0"/>
              </a:rPr>
              <a:t>Ulterior, până la reamplasarea târgului neautorizat, comercianții au fost obligați să elibereze trotuarul, pentru a nu provoca incomodități pietonilor.  </a:t>
            </a:r>
            <a:endParaRPr lang="ru-RU" sz="1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96224"/>
            <a:ext cx="2735094" cy="194771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502887"/>
            <a:ext cx="2757714" cy="205604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578542"/>
            <a:ext cx="3057698" cy="178365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8157" y="4597371"/>
            <a:ext cx="1905000" cy="2209798"/>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546542"/>
            <a:ext cx="2098964" cy="2260628"/>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4629235"/>
            <a:ext cx="2461028" cy="2209798"/>
          </a:xfrm>
          <a:prstGeom prst="rect">
            <a:avLst/>
          </a:prstGeom>
        </p:spPr>
      </p:pic>
      <p:sp>
        <p:nvSpPr>
          <p:cNvPr id="10" name="Стрелка вправо с вырезом 9"/>
          <p:cNvSpPr/>
          <p:nvPr/>
        </p:nvSpPr>
        <p:spPr>
          <a:xfrm>
            <a:off x="2400300" y="5448256"/>
            <a:ext cx="1143000" cy="4572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с вырезом 10"/>
          <p:cNvSpPr/>
          <p:nvPr/>
        </p:nvSpPr>
        <p:spPr>
          <a:xfrm>
            <a:off x="4876800" y="5473670"/>
            <a:ext cx="1143000" cy="4572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5098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4614949"/>
            <a:ext cx="2819400" cy="2114550"/>
          </a:xfrm>
          <a:prstGeom prst="rect">
            <a:avLst/>
          </a:prstGeom>
        </p:spPr>
      </p:pic>
      <p:sp>
        <p:nvSpPr>
          <p:cNvPr id="2" name="Заголовок 1"/>
          <p:cNvSpPr>
            <a:spLocks noGrp="1"/>
          </p:cNvSpPr>
          <p:nvPr>
            <p:ph type="title"/>
          </p:nvPr>
        </p:nvSpPr>
        <p:spPr>
          <a:xfrm>
            <a:off x="304800" y="3124200"/>
            <a:ext cx="8229600" cy="1066800"/>
          </a:xfrm>
        </p:spPr>
        <p:txBody>
          <a:bodyPr>
            <a:noAutofit/>
          </a:bodyPr>
          <a:lstStyle/>
          <a:p>
            <a:pPr algn="ctr"/>
            <a:r>
              <a:rPr lang="ro-RO" sz="1600" dirty="0">
                <a:latin typeface="Times New Roman" panose="02020603050405020304" pitchFamily="18" charset="0"/>
                <a:cs typeface="Times New Roman" panose="02020603050405020304" pitchFamily="18" charset="0"/>
              </a:rPr>
              <a:t>Î</a:t>
            </a:r>
            <a:r>
              <a:rPr lang="vi-VN" sz="1600" dirty="0" smtClean="0">
                <a:latin typeface="Times New Roman" panose="02020603050405020304" pitchFamily="18" charset="0"/>
                <a:cs typeface="Times New Roman" panose="02020603050405020304" pitchFamily="18" charset="0"/>
              </a:rPr>
              <a:t>n </a:t>
            </a:r>
            <a:r>
              <a:rPr lang="vi-VN" sz="1600" dirty="0">
                <a:latin typeface="Times New Roman" panose="02020603050405020304" pitchFamily="18" charset="0"/>
                <a:cs typeface="Times New Roman" panose="02020603050405020304" pitchFamily="18" charset="0"/>
              </a:rPr>
              <a:t>conformitate cu dispoziţia Primarului General interimar al municipiului Chişinău nr. 777 – d din 10.10.2018, a fost emisă dispoziţia Pretorului sectorului centru nr. 117-d din 16 octombrie 2018 „Cu privire la instituirea Comisiei de examinare a cazurilor de folosire ilicită buteliilor de gaz lichefiat în încăperile din blocurile de </a:t>
            </a:r>
            <a:r>
              <a:rPr lang="vi-VN" sz="1600" dirty="0" smtClean="0">
                <a:latin typeface="Times New Roman" panose="02020603050405020304" pitchFamily="18" charset="0"/>
                <a:cs typeface="Times New Roman" panose="02020603050405020304" pitchFamily="18" charset="0"/>
              </a:rPr>
              <a:t>locuinţe</a:t>
            </a:r>
            <a:r>
              <a:rPr lang="ro-RO" sz="1600" dirty="0" smtClean="0">
                <a:latin typeface="Times New Roman" panose="02020603050405020304" pitchFamily="18" charset="0"/>
                <a:cs typeface="Times New Roman" panose="02020603050405020304" pitchFamily="18" charset="0"/>
              </a:rPr>
              <a:t> și din unitățile de comerț</a:t>
            </a:r>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amplasate în sectorul Centru”.</a:t>
            </a:r>
            <a:br>
              <a:rPr lang="vi-VN" sz="1600" dirty="0">
                <a:latin typeface="Times New Roman" panose="02020603050405020304" pitchFamily="18" charset="0"/>
                <a:cs typeface="Times New Roman" panose="02020603050405020304" pitchFamily="18" charset="0"/>
              </a:rPr>
            </a:br>
            <a:r>
              <a:rPr lang="vi-VN" sz="1600" dirty="0" smtClean="0">
                <a:latin typeface="Times New Roman" panose="02020603050405020304" pitchFamily="18" charset="0"/>
                <a:cs typeface="Times New Roman" panose="02020603050405020304" pitchFamily="18" charset="0"/>
              </a:rPr>
              <a:t>Toate </a:t>
            </a:r>
            <a:r>
              <a:rPr lang="vi-VN" sz="1600" dirty="0">
                <a:latin typeface="Times New Roman" panose="02020603050405020304" pitchFamily="18" charset="0"/>
                <a:cs typeface="Times New Roman" panose="02020603050405020304" pitchFamily="18" charset="0"/>
              </a:rPr>
              <a:t>adresele înregistrate la apelurile cetăţenilor către Dispeceratul municipal Chişinău, au fost verificate, fiind avertizaţi locatarii şi agenţii economici privind consecinţele ce pot avea loc în urma folosirii ilicite a buteliilor de gaze lichefiate.</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609600"/>
            <a:ext cx="2743200" cy="20574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609600"/>
            <a:ext cx="2743200" cy="205740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4714875"/>
            <a:ext cx="2641600" cy="1981200"/>
          </a:xfrm>
          <a:prstGeom prst="rect">
            <a:avLst/>
          </a:prstGeom>
        </p:spPr>
      </p:pic>
    </p:spTree>
    <p:extLst>
      <p:ext uri="{BB962C8B-B14F-4D97-AF65-F5344CB8AC3E}">
        <p14:creationId xmlns:p14="http://schemas.microsoft.com/office/powerpoint/2010/main" val="344853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o-RO" dirty="0" smtClean="0">
                <a:latin typeface="Times New Roman" panose="02020603050405020304" pitchFamily="18" charset="0"/>
                <a:cs typeface="Times New Roman" panose="02020603050405020304" pitchFamily="18" charset="0"/>
              </a:rPr>
              <a:t>Baza de date a unităților de comerț cu staționare provizorie din sectorul Centru</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590800"/>
            <a:ext cx="8229600" cy="4136136"/>
          </a:xfrm>
        </p:spPr>
        <p:txBody>
          <a:bodyPr/>
          <a:lstStyle/>
          <a:p>
            <a:pPr marL="109728" indent="0" algn="just">
              <a:buNone/>
            </a:pPr>
            <a:r>
              <a:rPr lang="ro-RO" dirty="0" smtClean="0">
                <a:solidFill>
                  <a:schemeClr val="tx2"/>
                </a:solidFill>
                <a:latin typeface="Times New Roman" panose="02020603050405020304" pitchFamily="18" charset="0"/>
                <a:cs typeface="Times New Roman" panose="02020603050405020304" pitchFamily="18" charset="0"/>
              </a:rPr>
              <a:t>	În vederea eficientizării activității Secției social – economice,  a fost elaborată propria bază de date a unităților de comerț cu staționare provizorie, în urma căreia, a fost efectuată inventarierea a </a:t>
            </a:r>
            <a:r>
              <a:rPr lang="ro-RO" dirty="0" smtClean="0">
                <a:solidFill>
                  <a:schemeClr val="tx2"/>
                </a:solidFill>
                <a:latin typeface="Times New Roman" panose="02020603050405020304" pitchFamily="18" charset="0"/>
                <a:cs typeface="Times New Roman" panose="02020603050405020304" pitchFamily="18" charset="0"/>
              </a:rPr>
              <a:t>297 </a:t>
            </a:r>
            <a:r>
              <a:rPr lang="ro-RO" dirty="0" smtClean="0">
                <a:solidFill>
                  <a:schemeClr val="tx2"/>
                </a:solidFill>
                <a:latin typeface="Times New Roman" panose="02020603050405020304" pitchFamily="18" charset="0"/>
                <a:cs typeface="Times New Roman" panose="02020603050405020304" pitchFamily="18" charset="0"/>
              </a:rPr>
              <a:t>de unități de comerț din sectorul Centru. Ulterior, în urma evacuării unor obiective, numărul acestora s-a redus la </a:t>
            </a:r>
            <a:r>
              <a:rPr lang="ro-RO" dirty="0" smtClean="0">
                <a:solidFill>
                  <a:schemeClr val="tx2"/>
                </a:solidFill>
                <a:latin typeface="Times New Roman" panose="02020603050405020304" pitchFamily="18" charset="0"/>
                <a:cs typeface="Times New Roman" panose="02020603050405020304" pitchFamily="18" charset="0"/>
              </a:rPr>
              <a:t>240 </a:t>
            </a:r>
            <a:r>
              <a:rPr lang="ro-RO" dirty="0" smtClean="0">
                <a:solidFill>
                  <a:schemeClr val="tx2"/>
                </a:solidFill>
                <a:latin typeface="Times New Roman" panose="02020603050405020304" pitchFamily="18" charset="0"/>
                <a:cs typeface="Times New Roman" panose="02020603050405020304" pitchFamily="18" charset="0"/>
              </a:rPr>
              <a:t>unități, baza de date fiind în continuă actualizare.</a:t>
            </a:r>
            <a:endParaRPr lang="ru-RU"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224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241672121"/>
              </p:ext>
            </p:extLst>
          </p:nvPr>
        </p:nvGraphicFramePr>
        <p:xfrm>
          <a:off x="0" y="5486400"/>
          <a:ext cx="9112135" cy="1264920"/>
        </p:xfrm>
        <a:graphic>
          <a:graphicData uri="http://schemas.openxmlformats.org/drawingml/2006/table">
            <a:tbl>
              <a:tblPr firstRow="1" bandRow="1">
                <a:tableStyleId>{5C22544A-7EE6-4342-B048-85BDC9FD1C3A}</a:tableStyleId>
              </a:tblPr>
              <a:tblGrid>
                <a:gridCol w="1066798"/>
                <a:gridCol w="685800"/>
                <a:gridCol w="1905000"/>
                <a:gridCol w="1262151"/>
                <a:gridCol w="1601586"/>
                <a:gridCol w="1219200"/>
                <a:gridCol w="1371600"/>
              </a:tblGrid>
              <a:tr h="1264920">
                <a:tc>
                  <a:txBody>
                    <a:bodyPr/>
                    <a:lstStyle/>
                    <a:p>
                      <a:r>
                        <a:rPr lang="ro-RO" dirty="0" smtClean="0"/>
                        <a:t>Adresa</a:t>
                      </a:r>
                      <a:endParaRPr lang="ru-RU" dirty="0"/>
                    </a:p>
                  </a:txBody>
                  <a:tcPr>
                    <a:solidFill>
                      <a:schemeClr val="accent1">
                        <a:alpha val="80000"/>
                      </a:schemeClr>
                    </a:solidFill>
                  </a:tcPr>
                </a:tc>
                <a:tc>
                  <a:txBody>
                    <a:bodyPr/>
                    <a:lstStyle/>
                    <a:p>
                      <a:r>
                        <a:rPr lang="ro-RO" dirty="0" smtClean="0"/>
                        <a:t>Srl</a:t>
                      </a:r>
                      <a:endParaRPr lang="ru-RU" dirty="0"/>
                    </a:p>
                  </a:txBody>
                  <a:tcPr>
                    <a:solidFill>
                      <a:schemeClr val="accent1">
                        <a:alpha val="80000"/>
                      </a:schemeClr>
                    </a:solidFill>
                  </a:tcPr>
                </a:tc>
                <a:tc>
                  <a:txBody>
                    <a:bodyPr/>
                    <a:lstStyle/>
                    <a:p>
                      <a:r>
                        <a:rPr lang="ro-RO" dirty="0" smtClean="0"/>
                        <a:t>Fotografia unității de comerț</a:t>
                      </a:r>
                      <a:endParaRPr lang="ru-RU" dirty="0"/>
                    </a:p>
                  </a:txBody>
                  <a:tcPr>
                    <a:solidFill>
                      <a:schemeClr val="accent1">
                        <a:alpha val="80000"/>
                      </a:schemeClr>
                    </a:solidFill>
                  </a:tcPr>
                </a:tc>
                <a:tc>
                  <a:txBody>
                    <a:bodyPr/>
                    <a:lstStyle/>
                    <a:p>
                      <a:r>
                        <a:rPr lang="ro-RO" dirty="0" smtClean="0"/>
                        <a:t>Schema de amplasare</a:t>
                      </a:r>
                      <a:endParaRPr lang="ru-RU" dirty="0"/>
                    </a:p>
                  </a:txBody>
                  <a:tcPr>
                    <a:solidFill>
                      <a:schemeClr val="accent1">
                        <a:alpha val="80000"/>
                      </a:schemeClr>
                    </a:solidFill>
                  </a:tcPr>
                </a:tc>
                <a:tc>
                  <a:txBody>
                    <a:bodyPr/>
                    <a:lstStyle/>
                    <a:p>
                      <a:r>
                        <a:rPr lang="ro-RO" dirty="0" smtClean="0"/>
                        <a:t>Autorizația  de funcționare</a:t>
                      </a:r>
                      <a:endParaRPr lang="ru-RU" dirty="0"/>
                    </a:p>
                  </a:txBody>
                  <a:tcPr>
                    <a:solidFill>
                      <a:schemeClr val="accent1">
                        <a:alpha val="80000"/>
                      </a:schemeClr>
                    </a:solidFill>
                  </a:tcPr>
                </a:tc>
                <a:tc>
                  <a:txBody>
                    <a:bodyPr/>
                    <a:lstStyle/>
                    <a:p>
                      <a:r>
                        <a:rPr lang="ro-RO" dirty="0" smtClean="0"/>
                        <a:t>Administrator</a:t>
                      </a:r>
                      <a:endParaRPr lang="ru-RU" dirty="0"/>
                    </a:p>
                  </a:txBody>
                  <a:tcPr>
                    <a:solidFill>
                      <a:schemeClr val="accent1">
                        <a:alpha val="80000"/>
                      </a:schemeClr>
                    </a:solidFill>
                  </a:tcPr>
                </a:tc>
                <a:tc>
                  <a:txBody>
                    <a:bodyPr/>
                    <a:lstStyle/>
                    <a:p>
                      <a:r>
                        <a:rPr lang="ro-RO" dirty="0" smtClean="0"/>
                        <a:t>Nr de contact</a:t>
                      </a:r>
                      <a:endParaRPr lang="ru-RU" dirty="0"/>
                    </a:p>
                  </a:txBody>
                  <a:tcPr>
                    <a:solidFill>
                      <a:schemeClr val="accent1">
                        <a:alpha val="80000"/>
                      </a:schemeClr>
                    </a:solidFill>
                  </a:tcPr>
                </a:tc>
              </a:tr>
            </a:tbl>
          </a:graphicData>
        </a:graphic>
      </p:graphicFrame>
      <p:sp>
        <p:nvSpPr>
          <p:cNvPr id="2" name="Заголовок 1"/>
          <p:cNvSpPr>
            <a:spLocks noGrp="1"/>
          </p:cNvSpPr>
          <p:nvPr>
            <p:ph type="title"/>
          </p:nvPr>
        </p:nvSpPr>
        <p:spPr>
          <a:xfrm>
            <a:off x="457200" y="457200"/>
            <a:ext cx="8229600" cy="1066800"/>
          </a:xfrm>
        </p:spPr>
        <p:txBody>
          <a:bodyPr/>
          <a:lstStyle/>
          <a:p>
            <a:r>
              <a:rPr lang="ro-RO" dirty="0" smtClean="0">
                <a:latin typeface="Times New Roman" pitchFamily="18" charset="0"/>
                <a:cs typeface="Times New Roman" pitchFamily="18" charset="0"/>
              </a:rPr>
              <a:t>Structura bazei de date</a:t>
            </a:r>
            <a:endParaRPr lang="en-US" dirty="0">
              <a:latin typeface="Times New Roman" pitchFamily="18" charset="0"/>
              <a:cs typeface="Times New Roman" pitchFamily="18" charset="0"/>
            </a:endParaRPr>
          </a:p>
        </p:txBody>
      </p:sp>
      <p:sp>
        <p:nvSpPr>
          <p:cNvPr id="3" name="Объект 2"/>
          <p:cNvSpPr>
            <a:spLocks noGrp="1"/>
          </p:cNvSpPr>
          <p:nvPr>
            <p:ph idx="1"/>
          </p:nvPr>
        </p:nvSpPr>
        <p:spPr>
          <a:xfrm>
            <a:off x="457200" y="1219200"/>
            <a:ext cx="8229600" cy="4325112"/>
          </a:xfrm>
        </p:spPr>
        <p:txBody>
          <a:bodyPr/>
          <a:lstStyle/>
          <a:p>
            <a:r>
              <a:rPr lang="ro-RO" dirty="0" smtClean="0"/>
              <a:t>Elementele de stocare a datelor sunt organizare sub forma: </a:t>
            </a:r>
          </a:p>
          <a:p>
            <a:pPr>
              <a:buFontTx/>
              <a:buChar char="-"/>
            </a:pPr>
            <a:r>
              <a:rPr lang="ro-RO" dirty="0" smtClean="0"/>
              <a:t>Adresa unității de comerț</a:t>
            </a:r>
          </a:p>
          <a:p>
            <a:pPr>
              <a:buFontTx/>
              <a:buChar char="-"/>
            </a:pPr>
            <a:r>
              <a:rPr lang="ro-RO" dirty="0" smtClean="0"/>
              <a:t>Denumirea agentului economic</a:t>
            </a:r>
          </a:p>
          <a:p>
            <a:pPr>
              <a:buFontTx/>
              <a:buChar char="-"/>
            </a:pPr>
            <a:r>
              <a:rPr lang="ro-RO" dirty="0"/>
              <a:t>F</a:t>
            </a:r>
            <a:r>
              <a:rPr lang="ro-RO" dirty="0" smtClean="0"/>
              <a:t>otografia unității de comerț</a:t>
            </a:r>
          </a:p>
          <a:p>
            <a:pPr>
              <a:buFontTx/>
              <a:buChar char="-"/>
            </a:pPr>
            <a:r>
              <a:rPr lang="ro-RO" dirty="0"/>
              <a:t>S</a:t>
            </a:r>
            <a:r>
              <a:rPr lang="ro-RO" dirty="0" smtClean="0"/>
              <a:t>chema de amplasare</a:t>
            </a:r>
          </a:p>
          <a:p>
            <a:pPr>
              <a:buFontTx/>
              <a:buChar char="-"/>
            </a:pPr>
            <a:r>
              <a:rPr lang="ro-RO" dirty="0"/>
              <a:t>A</a:t>
            </a:r>
            <a:r>
              <a:rPr lang="ro-RO" dirty="0" smtClean="0"/>
              <a:t>utorizația de funcționare/notificare</a:t>
            </a:r>
          </a:p>
          <a:p>
            <a:pPr>
              <a:buFontTx/>
              <a:buChar char="-"/>
            </a:pPr>
            <a:r>
              <a:rPr lang="ro-RO" dirty="0" smtClean="0"/>
              <a:t>Date de contact a administrației</a:t>
            </a:r>
          </a:p>
          <a:p>
            <a:pPr>
              <a:buFontTx/>
              <a:buChar char="-"/>
            </a:pPr>
            <a:r>
              <a:rPr lang="ro-RO" dirty="0" smtClean="0"/>
              <a:t>Prescripția emisă ( după caz)</a:t>
            </a:r>
          </a:p>
          <a:p>
            <a:pPr>
              <a:buFontTx/>
              <a:buChar char="-"/>
            </a:pPr>
            <a:endParaRPr lang="ro-RO" dirty="0" smtClean="0"/>
          </a:p>
          <a:p>
            <a:pPr>
              <a:buFontTx/>
              <a:buChar char="-"/>
            </a:pPr>
            <a:endParaRPr lang="en-US" dirty="0"/>
          </a:p>
        </p:txBody>
      </p:sp>
    </p:spTree>
    <p:extLst>
      <p:ext uri="{BB962C8B-B14F-4D97-AF65-F5344CB8AC3E}">
        <p14:creationId xmlns:p14="http://schemas.microsoft.com/office/powerpoint/2010/main" val="1253726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5869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066800"/>
          </a:xfrm>
        </p:spPr>
        <p:txBody>
          <a:bodyPr>
            <a:normAutofit/>
          </a:bodyPr>
          <a:lstStyle/>
          <a:p>
            <a:pPr algn="ctr"/>
            <a:r>
              <a:rPr lang="ro-RO" sz="2000" dirty="0" smtClean="0">
                <a:latin typeface="Times New Roman" panose="02020603050405020304" pitchFamily="18" charset="0"/>
                <a:cs typeface="Times New Roman" panose="02020603050405020304" pitchFamily="18" charset="0"/>
              </a:rPr>
              <a:t>În cazul în care termenul schemei de amplasare expiră, la unitatea de comerț este anexată și prescripția de demontare, evacuare, emisă în acest sens</a:t>
            </a:r>
            <a:endParaRPr lang="ru-RU" sz="2000" dirty="0">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143999" cy="4953000"/>
          </a:xfrm>
        </p:spPr>
      </p:pic>
    </p:spTree>
    <p:extLst>
      <p:ext uri="{BB962C8B-B14F-4D97-AF65-F5344CB8AC3E}">
        <p14:creationId xmlns:p14="http://schemas.microsoft.com/office/powerpoint/2010/main" val="2644437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609600"/>
            <a:ext cx="8229600" cy="1066800"/>
          </a:xfrm>
        </p:spPr>
        <p:txBody>
          <a:bodyPr>
            <a:normAutofit fontScale="90000"/>
          </a:bodyPr>
          <a:lstStyle/>
          <a:p>
            <a:pPr algn="ctr"/>
            <a:r>
              <a:rPr lang="ro-RO" dirty="0" smtClean="0">
                <a:latin typeface="Times New Roman" panose="02020603050405020304" pitchFamily="18" charset="0"/>
                <a:cs typeface="Times New Roman" panose="02020603050405020304" pitchFamily="18" charset="0"/>
              </a:rPr>
              <a:t>Au fost verificate atât unitățile funcționale, cât și cele abandonate</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84" y="1828800"/>
            <a:ext cx="9159240" cy="4267200"/>
          </a:xfrm>
        </p:spPr>
      </p:pic>
    </p:spTree>
    <p:extLst>
      <p:ext uri="{BB962C8B-B14F-4D97-AF65-F5344CB8AC3E}">
        <p14:creationId xmlns:p14="http://schemas.microsoft.com/office/powerpoint/2010/main" val="961414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123" y="952500"/>
            <a:ext cx="4876800" cy="2057400"/>
          </a:xfrm>
        </p:spPr>
        <p:txBody>
          <a:bodyPr>
            <a:noAutofit/>
          </a:bodyPr>
          <a:lstStyle/>
          <a:p>
            <a:pPr algn="ctr"/>
            <a:r>
              <a:rPr lang="vi-VN" sz="1400" dirty="0">
                <a:latin typeface="Times New Roman" panose="02020603050405020304" pitchFamily="18" charset="0"/>
                <a:cs typeface="Times New Roman" panose="02020603050405020304" pitchFamily="18" charset="0"/>
              </a:rPr>
              <a:t>La data de 15.03.2018, Pretorul sectorului Centru</a:t>
            </a:r>
            <a:r>
              <a:rPr lang="vi-VN" sz="1400" dirty="0" smtClean="0">
                <a:latin typeface="Times New Roman" panose="02020603050405020304" pitchFamily="18" charset="0"/>
                <a:cs typeface="Times New Roman" panose="02020603050405020304" pitchFamily="18" charset="0"/>
              </a:rPr>
              <a:t>,</a:t>
            </a:r>
            <a:r>
              <a:rPr lang="ro-RO" sz="1400" dirty="0" smtClean="0">
                <a:latin typeface="Times New Roman" panose="02020603050405020304" pitchFamily="18" charset="0"/>
                <a:cs typeface="Times New Roman" panose="02020603050405020304" pitchFamily="18" charset="0"/>
              </a:rPr>
              <a:t/>
            </a:r>
            <a:br>
              <a:rPr lang="ro-RO" sz="1400" dirty="0" smtClean="0">
                <a:latin typeface="Times New Roman" panose="02020603050405020304" pitchFamily="18" charset="0"/>
                <a:cs typeface="Times New Roman" panose="02020603050405020304" pitchFamily="18" charset="0"/>
              </a:rPr>
            </a:br>
            <a:r>
              <a:rPr lang="vi-VN" sz="1400" dirty="0" smtClean="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Pavel Rusu, a organizat şedinţa de lucru cu </a:t>
            </a:r>
            <a:r>
              <a:rPr lang="ro-RO" sz="1400" dirty="0" smtClean="0">
                <a:latin typeface="Times New Roman" panose="02020603050405020304" pitchFamily="18" charset="0"/>
                <a:cs typeface="Times New Roman" panose="02020603050405020304" pitchFamily="18" charset="0"/>
              </a:rPr>
              <a:t/>
            </a:r>
            <a:br>
              <a:rPr lang="ro-RO" sz="1400" dirty="0" smtClean="0">
                <a:latin typeface="Times New Roman" panose="02020603050405020304" pitchFamily="18" charset="0"/>
                <a:cs typeface="Times New Roman" panose="02020603050405020304" pitchFamily="18" charset="0"/>
              </a:rPr>
            </a:br>
            <a:r>
              <a:rPr lang="vi-VN" sz="1400" dirty="0" smtClean="0">
                <a:latin typeface="Times New Roman" panose="02020603050405020304" pitchFamily="18" charset="0"/>
                <a:cs typeface="Times New Roman" panose="02020603050405020304" pitchFamily="18" charset="0"/>
              </a:rPr>
              <a:t>funcţionarii </a:t>
            </a:r>
            <a:r>
              <a:rPr lang="vi-VN" sz="1400" dirty="0">
                <a:latin typeface="Times New Roman" panose="02020603050405020304" pitchFamily="18" charset="0"/>
                <a:cs typeface="Times New Roman" panose="02020603050405020304" pitchFamily="18" charset="0"/>
              </a:rPr>
              <a:t>secţiei social economice</a:t>
            </a:r>
            <a:r>
              <a:rPr lang="vi-VN" sz="1400" dirty="0" smtClean="0">
                <a:latin typeface="Times New Roman" panose="02020603050405020304" pitchFamily="18" charset="0"/>
                <a:cs typeface="Times New Roman" panose="02020603050405020304" pitchFamily="18" charset="0"/>
              </a:rPr>
              <a:t>,</a:t>
            </a:r>
            <a:r>
              <a:rPr lang="ro-RO" sz="1400" dirty="0" smtClean="0">
                <a:latin typeface="Times New Roman" panose="02020603050405020304" pitchFamily="18" charset="0"/>
                <a:cs typeface="Times New Roman" panose="02020603050405020304" pitchFamily="18" charset="0"/>
              </a:rPr>
              <a:t/>
            </a:r>
            <a:br>
              <a:rPr lang="ro-RO" sz="1400" dirty="0" smtClean="0">
                <a:latin typeface="Times New Roman" panose="02020603050405020304" pitchFamily="18" charset="0"/>
                <a:cs typeface="Times New Roman" panose="02020603050405020304" pitchFamily="18" charset="0"/>
              </a:rPr>
            </a:br>
            <a:r>
              <a:rPr lang="vi-VN" sz="1400" dirty="0" smtClean="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colaboratorii Inspectoratului de Poliţie. </a:t>
            </a:r>
            <a:r>
              <a:rPr lang="ro-RO" sz="1400" dirty="0" smtClean="0">
                <a:latin typeface="Times New Roman" panose="02020603050405020304" pitchFamily="18" charset="0"/>
                <a:cs typeface="Times New Roman" panose="02020603050405020304" pitchFamily="18" charset="0"/>
              </a:rPr>
              <a:t/>
            </a:r>
            <a:br>
              <a:rPr lang="ro-RO" sz="1400" dirty="0" smtClean="0">
                <a:latin typeface="Times New Roman" panose="02020603050405020304" pitchFamily="18" charset="0"/>
                <a:cs typeface="Times New Roman" panose="02020603050405020304" pitchFamily="18" charset="0"/>
              </a:rPr>
            </a:br>
            <a:r>
              <a:rPr lang="vi-VN" sz="1400" dirty="0" smtClean="0">
                <a:latin typeface="Times New Roman" panose="02020603050405020304" pitchFamily="18" charset="0"/>
                <a:cs typeface="Times New Roman" panose="02020603050405020304" pitchFamily="18" charset="0"/>
              </a:rPr>
              <a:t>La </a:t>
            </a:r>
            <a:r>
              <a:rPr lang="vi-VN" sz="1400" dirty="0">
                <a:latin typeface="Times New Roman" panose="02020603050405020304" pitchFamily="18" charset="0"/>
                <a:cs typeface="Times New Roman" panose="02020603050405020304" pitchFamily="18" charset="0"/>
              </a:rPr>
              <a:t>şedinţă au fost invitaţi </a:t>
            </a:r>
            <a:r>
              <a:rPr lang="vi-VN" sz="1400" dirty="0" smtClean="0">
                <a:latin typeface="Times New Roman" panose="02020603050405020304" pitchFamily="18" charset="0"/>
                <a:cs typeface="Times New Roman" panose="02020603050405020304" pitchFamily="18" charset="0"/>
              </a:rPr>
              <a:t>şi </a:t>
            </a:r>
            <a:r>
              <a:rPr lang="vi-VN" sz="1400" dirty="0">
                <a:latin typeface="Times New Roman" panose="02020603050405020304" pitchFamily="18" charset="0"/>
                <a:cs typeface="Times New Roman" panose="02020603050405020304" pitchFamily="18" charset="0"/>
              </a:rPr>
              <a:t>agenţii economici </a:t>
            </a:r>
            <a:r>
              <a:rPr lang="vi-VN" sz="1400" dirty="0" smtClean="0">
                <a:latin typeface="Times New Roman" panose="02020603050405020304" pitchFamily="18" charset="0"/>
                <a:cs typeface="Times New Roman" panose="02020603050405020304" pitchFamily="18" charset="0"/>
              </a:rPr>
              <a:t>care</a:t>
            </a:r>
            <a:r>
              <a:rPr lang="ro-RO" sz="1400" dirty="0" smtClean="0">
                <a:latin typeface="Times New Roman" panose="02020603050405020304" pitchFamily="18" charset="0"/>
                <a:cs typeface="Times New Roman" panose="02020603050405020304" pitchFamily="18" charset="0"/>
              </a:rPr>
              <a:t> </a:t>
            </a:r>
            <a:r>
              <a:rPr lang="vi-VN" sz="1400" dirty="0" smtClean="0">
                <a:latin typeface="Times New Roman" panose="02020603050405020304" pitchFamily="18" charset="0"/>
                <a:cs typeface="Times New Roman" panose="02020603050405020304" pitchFamily="18" charset="0"/>
              </a:rPr>
              <a:t>comercializează </a:t>
            </a:r>
            <a:r>
              <a:rPr lang="vi-VN" sz="1400" dirty="0">
                <a:latin typeface="Times New Roman" panose="02020603050405020304" pitchFamily="18" charset="0"/>
                <a:cs typeface="Times New Roman" panose="02020603050405020304" pitchFamily="18" charset="0"/>
              </a:rPr>
              <a:t>neautorizat.</a:t>
            </a:r>
            <a:endParaRPr lang="ru-RU" sz="1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0" y="737130"/>
            <a:ext cx="2047325" cy="1353521"/>
          </a:xfrm>
        </p:spPr>
      </p:pic>
      <p:cxnSp>
        <p:nvCxnSpPr>
          <p:cNvPr id="6" name="Прямая соединительная линия 5"/>
          <p:cNvCxnSpPr/>
          <p:nvPr/>
        </p:nvCxnSpPr>
        <p:spPr>
          <a:xfrm>
            <a:off x="914400" y="3886200"/>
            <a:ext cx="5867400"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775" y="696884"/>
            <a:ext cx="2074722" cy="13716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990" y="2209800"/>
            <a:ext cx="2483219" cy="1600200"/>
          </a:xfrm>
          <a:prstGeom prst="rect">
            <a:avLst/>
          </a:prstGeom>
        </p:spPr>
      </p:pic>
      <p:sp>
        <p:nvSpPr>
          <p:cNvPr id="9" name="TextBox 8"/>
          <p:cNvSpPr txBox="1"/>
          <p:nvPr/>
        </p:nvSpPr>
        <p:spPr>
          <a:xfrm>
            <a:off x="-838200" y="4648200"/>
            <a:ext cx="6172200" cy="1384995"/>
          </a:xfrm>
          <a:prstGeom prst="rect">
            <a:avLst/>
          </a:prstGeom>
          <a:noFill/>
        </p:spPr>
        <p:txBody>
          <a:bodyPr wrap="square" rtlCol="0">
            <a:spAutoFit/>
          </a:bodyPr>
          <a:lstStyle/>
          <a:p>
            <a:pPr algn="ctr"/>
            <a:r>
              <a:rPr lang="ro-RO" sz="1400" dirty="0">
                <a:solidFill>
                  <a:schemeClr val="tx2"/>
                </a:solidFill>
                <a:latin typeface="Times New Roman" panose="02020603050405020304" pitchFamily="18" charset="0"/>
                <a:cs typeface="Times New Roman" panose="02020603050405020304" pitchFamily="18" charset="0"/>
              </a:rPr>
              <a:t>La data de 13.08.2018, a fost </a:t>
            </a:r>
            <a:r>
              <a:rPr lang="ro-RO" sz="1400" dirty="0" smtClean="0">
                <a:solidFill>
                  <a:schemeClr val="tx2"/>
                </a:solidFill>
                <a:latin typeface="Times New Roman" panose="02020603050405020304" pitchFamily="18" charset="0"/>
                <a:cs typeface="Times New Roman" panose="02020603050405020304" pitchFamily="18" charset="0"/>
              </a:rPr>
              <a:t>organizată</a:t>
            </a:r>
          </a:p>
          <a:p>
            <a:pPr algn="ctr"/>
            <a:r>
              <a:rPr lang="ro-RO" sz="1400" dirty="0" smtClean="0">
                <a:solidFill>
                  <a:schemeClr val="tx2"/>
                </a:solidFill>
                <a:latin typeface="Times New Roman" panose="02020603050405020304" pitchFamily="18" charset="0"/>
                <a:cs typeface="Times New Roman" panose="02020603050405020304" pitchFamily="18" charset="0"/>
              </a:rPr>
              <a:t> ședința </a:t>
            </a:r>
            <a:r>
              <a:rPr lang="ro-RO" sz="1400" dirty="0">
                <a:solidFill>
                  <a:schemeClr val="tx2"/>
                </a:solidFill>
                <a:latin typeface="Times New Roman" panose="02020603050405020304" pitchFamily="18" charset="0"/>
                <a:cs typeface="Times New Roman" panose="02020603050405020304" pitchFamily="18" charset="0"/>
              </a:rPr>
              <a:t>de lucru întru combaterea comerțului neautorizat, </a:t>
            </a:r>
            <a:endParaRPr lang="ro-RO" sz="1400" dirty="0" smtClean="0">
              <a:solidFill>
                <a:schemeClr val="tx2"/>
              </a:solidFill>
              <a:latin typeface="Times New Roman" panose="02020603050405020304" pitchFamily="18" charset="0"/>
              <a:cs typeface="Times New Roman" panose="02020603050405020304" pitchFamily="18" charset="0"/>
            </a:endParaRPr>
          </a:p>
          <a:p>
            <a:pPr algn="ctr"/>
            <a:r>
              <a:rPr lang="ro-RO" sz="1400" dirty="0" smtClean="0">
                <a:solidFill>
                  <a:schemeClr val="tx2"/>
                </a:solidFill>
                <a:latin typeface="Times New Roman" panose="02020603050405020304" pitchFamily="18" charset="0"/>
                <a:cs typeface="Times New Roman" panose="02020603050405020304" pitchFamily="18" charset="0"/>
              </a:rPr>
              <a:t>cu </a:t>
            </a:r>
            <a:r>
              <a:rPr lang="ro-RO" sz="1400" dirty="0">
                <a:solidFill>
                  <a:schemeClr val="tx2"/>
                </a:solidFill>
                <a:latin typeface="Times New Roman" panose="02020603050405020304" pitchFamily="18" charset="0"/>
                <a:cs typeface="Times New Roman" panose="02020603050405020304" pitchFamily="18" charset="0"/>
              </a:rPr>
              <a:t>participarea funcționarilor Secției social – economice, </a:t>
            </a:r>
            <a:endParaRPr lang="ro-RO" sz="1400" dirty="0" smtClean="0">
              <a:solidFill>
                <a:schemeClr val="tx2"/>
              </a:solidFill>
              <a:latin typeface="Times New Roman" panose="02020603050405020304" pitchFamily="18" charset="0"/>
              <a:cs typeface="Times New Roman" panose="02020603050405020304" pitchFamily="18" charset="0"/>
            </a:endParaRPr>
          </a:p>
          <a:p>
            <a:pPr algn="ctr"/>
            <a:r>
              <a:rPr lang="ro-RO" sz="1400" dirty="0" smtClean="0">
                <a:solidFill>
                  <a:schemeClr val="tx2"/>
                </a:solidFill>
                <a:latin typeface="Times New Roman" panose="02020603050405020304" pitchFamily="18" charset="0"/>
                <a:cs typeface="Times New Roman" panose="02020603050405020304" pitchFamily="18" charset="0"/>
              </a:rPr>
              <a:t> colaboratorii </a:t>
            </a:r>
            <a:r>
              <a:rPr lang="ro-RO" sz="1400" dirty="0">
                <a:solidFill>
                  <a:schemeClr val="tx2"/>
                </a:solidFill>
                <a:latin typeface="Times New Roman" panose="02020603050405020304" pitchFamily="18" charset="0"/>
                <a:cs typeface="Times New Roman" panose="02020603050405020304" pitchFamily="18" charset="0"/>
              </a:rPr>
              <a:t>Inspectoratului Fiscal sectorului Centru, </a:t>
            </a:r>
            <a:endParaRPr lang="ro-RO" sz="1400" dirty="0" smtClean="0">
              <a:solidFill>
                <a:schemeClr val="tx2"/>
              </a:solidFill>
              <a:latin typeface="Times New Roman" panose="02020603050405020304" pitchFamily="18" charset="0"/>
              <a:cs typeface="Times New Roman" panose="02020603050405020304" pitchFamily="18" charset="0"/>
            </a:endParaRPr>
          </a:p>
          <a:p>
            <a:pPr algn="ctr"/>
            <a:r>
              <a:rPr lang="ro-RO" sz="1400" dirty="0" smtClean="0">
                <a:solidFill>
                  <a:schemeClr val="tx2"/>
                </a:solidFill>
                <a:latin typeface="Times New Roman" panose="02020603050405020304" pitchFamily="18" charset="0"/>
                <a:cs typeface="Times New Roman" panose="02020603050405020304" pitchFamily="18" charset="0"/>
              </a:rPr>
              <a:t>precum </a:t>
            </a:r>
            <a:r>
              <a:rPr lang="ro-RO" sz="1400" dirty="0">
                <a:solidFill>
                  <a:schemeClr val="tx2"/>
                </a:solidFill>
                <a:latin typeface="Times New Roman" panose="02020603050405020304" pitchFamily="18" charset="0"/>
                <a:cs typeface="Times New Roman" panose="02020603050405020304" pitchFamily="18" charset="0"/>
              </a:rPr>
              <a:t>și șeful Secției securitate publică a </a:t>
            </a:r>
            <a:endParaRPr lang="ro-RO" sz="1400" dirty="0" smtClean="0">
              <a:solidFill>
                <a:schemeClr val="tx2"/>
              </a:solidFill>
              <a:latin typeface="Times New Roman" panose="02020603050405020304" pitchFamily="18" charset="0"/>
              <a:cs typeface="Times New Roman" panose="02020603050405020304" pitchFamily="18" charset="0"/>
            </a:endParaRPr>
          </a:p>
          <a:p>
            <a:pPr algn="ctr"/>
            <a:r>
              <a:rPr lang="ro-RO" sz="1400" dirty="0" smtClean="0">
                <a:solidFill>
                  <a:schemeClr val="tx2"/>
                </a:solidFill>
                <a:latin typeface="Times New Roman" panose="02020603050405020304" pitchFamily="18" charset="0"/>
                <a:cs typeface="Times New Roman" panose="02020603050405020304" pitchFamily="18" charset="0"/>
              </a:rPr>
              <a:t> Inspectoratului </a:t>
            </a:r>
            <a:r>
              <a:rPr lang="ro-RO" sz="1400" dirty="0">
                <a:solidFill>
                  <a:schemeClr val="tx2"/>
                </a:solidFill>
                <a:latin typeface="Times New Roman" panose="02020603050405020304" pitchFamily="18" charset="0"/>
                <a:cs typeface="Times New Roman" panose="02020603050405020304" pitchFamily="18" charset="0"/>
              </a:rPr>
              <a:t>de Poliție sectorul Centru.</a:t>
            </a:r>
            <a:endParaRPr lang="ru-RU" sz="1400" dirty="0">
              <a:solidFill>
                <a:schemeClr val="tx2"/>
              </a:solidFill>
              <a:latin typeface="Times New Roman" panose="02020603050405020304" pitchFamily="18" charset="0"/>
              <a:cs typeface="Times New Roman" panose="02020603050405020304" pitchFamily="18" charset="0"/>
            </a:endParaRPr>
          </a:p>
        </p:txBody>
      </p:sp>
      <p:pic>
        <p:nvPicPr>
          <p:cNvPr id="10" name="Объект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5677" y="4128195"/>
            <a:ext cx="1965036" cy="1752600"/>
          </a:xfrm>
          <a:prstGeom prst="rect">
            <a:avLst/>
          </a:prstGeom>
        </p:spPr>
      </p:pic>
      <p:pic>
        <p:nvPicPr>
          <p:cNvPr id="11" name="Объект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830387"/>
            <a:ext cx="1930400" cy="1447800"/>
          </a:xfrm>
          <a:prstGeom prst="rect">
            <a:avLst/>
          </a:prstGeom>
        </p:spPr>
      </p:pic>
    </p:spTree>
    <p:extLst>
      <p:ext uri="{BB962C8B-B14F-4D97-AF65-F5344CB8AC3E}">
        <p14:creationId xmlns:p14="http://schemas.microsoft.com/office/powerpoint/2010/main" val="3629583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229600" cy="1066800"/>
          </a:xfrm>
        </p:spPr>
        <p:txBody>
          <a:bodyPr/>
          <a:lstStyle/>
          <a:p>
            <a:r>
              <a:rPr lang="ro-RO" dirty="0" smtClean="0">
                <a:latin typeface="Times New Roman" pitchFamily="18" charset="0"/>
                <a:cs typeface="Times New Roman" pitchFamily="18" charset="0"/>
              </a:rPr>
              <a:t>Beneficii</a:t>
            </a:r>
            <a:endParaRPr lang="en-US" dirty="0">
              <a:latin typeface="Times New Roman" pitchFamily="18" charset="0"/>
              <a:cs typeface="Times New Roman" pitchFamily="18" charset="0"/>
            </a:endParaRPr>
          </a:p>
        </p:txBody>
      </p:sp>
      <p:sp>
        <p:nvSpPr>
          <p:cNvPr id="3" name="Объект 2"/>
          <p:cNvSpPr>
            <a:spLocks noGrp="1"/>
          </p:cNvSpPr>
          <p:nvPr>
            <p:ph idx="1"/>
          </p:nvPr>
        </p:nvSpPr>
        <p:spPr>
          <a:xfrm>
            <a:off x="152400" y="1371600"/>
            <a:ext cx="8534400" cy="5202936"/>
          </a:xfrm>
        </p:spPr>
        <p:txBody>
          <a:bodyPr>
            <a:normAutofit/>
          </a:bodyPr>
          <a:lstStyle/>
          <a:p>
            <a:r>
              <a:rPr lang="ro-RO" dirty="0" smtClean="0">
                <a:latin typeface="Times New Roman" panose="02020603050405020304" pitchFamily="18" charset="0"/>
                <a:cs typeface="Times New Roman" panose="02020603050405020304" pitchFamily="18" charset="0"/>
              </a:rPr>
              <a:t>Eficientizarea procesului de monitorizare a legalității activității de comerț desfășurate de către agenții </a:t>
            </a:r>
            <a:r>
              <a:rPr lang="ro-RO" dirty="0" smtClean="0">
                <a:latin typeface="Times New Roman" panose="02020603050405020304" pitchFamily="18" charset="0"/>
                <a:cs typeface="Times New Roman" panose="02020603050405020304" pitchFamily="18" charset="0"/>
              </a:rPr>
              <a:t>economici.</a:t>
            </a:r>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Optimizarea procesului de activitate a Secției social – </a:t>
            </a:r>
            <a:r>
              <a:rPr lang="ro-RO" dirty="0" smtClean="0">
                <a:latin typeface="Times New Roman" panose="02020603050405020304" pitchFamily="18" charset="0"/>
                <a:cs typeface="Times New Roman" panose="02020603050405020304" pitchFamily="18" charset="0"/>
              </a:rPr>
              <a:t>economice.</a:t>
            </a:r>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Supraveghere individuală exercitată de către funcționarii publici a unităților de </a:t>
            </a:r>
            <a:r>
              <a:rPr lang="ro-RO" dirty="0" smtClean="0">
                <a:latin typeface="Times New Roman" panose="02020603050405020304" pitchFamily="18" charset="0"/>
                <a:cs typeface="Times New Roman" panose="02020603050405020304" pitchFamily="18" charset="0"/>
              </a:rPr>
              <a:t>comerț.</a:t>
            </a:r>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Reflectă detaliat structura organizațională a unităților de comerț cu staționare provizorie (scheme de amplasare, autorizații de funcționare/notificări</a:t>
            </a:r>
            <a:r>
              <a:rPr lang="ro-RO" dirty="0" smtClean="0">
                <a:latin typeface="Times New Roman" panose="02020603050405020304" pitchFamily="18" charset="0"/>
                <a:cs typeface="Times New Roman" panose="02020603050405020304" pitchFamily="18" charset="0"/>
              </a:rPr>
              <a:t>).</a:t>
            </a:r>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ro-RO"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0924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066800"/>
          </a:xfrm>
        </p:spPr>
        <p:txBody>
          <a:bodyPr>
            <a:normAutofit/>
          </a:bodyPr>
          <a:lstStyle/>
          <a:p>
            <a:r>
              <a:rPr lang="ro-RO" dirty="0" smtClean="0">
                <a:latin typeface="Times New Roman" pitchFamily="18" charset="0"/>
                <a:cs typeface="Times New Roman" pitchFamily="18" charset="0"/>
              </a:rPr>
              <a:t>Probleme întâlnite în activitatea secției</a:t>
            </a:r>
            <a:endParaRPr lang="en-US" dirty="0">
              <a:latin typeface="Times New Roman" pitchFamily="18" charset="0"/>
              <a:cs typeface="Times New Roman" pitchFamily="18" charset="0"/>
            </a:endParaRPr>
          </a:p>
        </p:txBody>
      </p:sp>
      <p:sp>
        <p:nvSpPr>
          <p:cNvPr id="3" name="Объект 2"/>
          <p:cNvSpPr>
            <a:spLocks noGrp="1"/>
          </p:cNvSpPr>
          <p:nvPr>
            <p:ph idx="1"/>
          </p:nvPr>
        </p:nvSpPr>
        <p:spPr>
          <a:xfrm>
            <a:off x="381000" y="1600200"/>
            <a:ext cx="8229600" cy="4934712"/>
          </a:xfrm>
        </p:spPr>
        <p:txBody>
          <a:bodyPr/>
          <a:lstStyle/>
          <a:p>
            <a:pPr algn="just">
              <a:buFontTx/>
              <a:buChar char="-"/>
            </a:pPr>
            <a:r>
              <a:rPr lang="ro-RO" dirty="0" smtClean="0">
                <a:latin typeface="Times New Roman" panose="02020603050405020304" pitchFamily="18" charset="0"/>
                <a:cs typeface="Times New Roman" panose="02020603050405020304" pitchFamily="18" charset="0"/>
              </a:rPr>
              <a:t>Lipsa unei baze de date pentru identificarea persoanelor fizice care încalcă regulamentul de comerț.</a:t>
            </a:r>
          </a:p>
          <a:p>
            <a:pPr algn="just">
              <a:buFontTx/>
              <a:buChar char="-"/>
            </a:pPr>
            <a:r>
              <a:rPr lang="ro-RO" dirty="0">
                <a:latin typeface="Times New Roman" panose="02020603050405020304" pitchFamily="18" charset="0"/>
                <a:cs typeface="Times New Roman" panose="02020603050405020304" pitchFamily="18" charset="0"/>
              </a:rPr>
              <a:t>L</a:t>
            </a:r>
            <a:r>
              <a:rPr lang="ro-RO" dirty="0" smtClean="0">
                <a:latin typeface="Times New Roman" panose="02020603050405020304" pitchFamily="18" charset="0"/>
                <a:cs typeface="Times New Roman" panose="02020603050405020304" pitchFamily="18" charset="0"/>
              </a:rPr>
              <a:t>ipsa </a:t>
            </a:r>
            <a:r>
              <a:rPr lang="ro-RO" dirty="0" smtClean="0">
                <a:latin typeface="Times New Roman" panose="02020603050405020304" pitchFamily="18" charset="0"/>
                <a:cs typeface="Times New Roman" panose="02020603050405020304" pitchFamily="18" charset="0"/>
              </a:rPr>
              <a:t>afișării actelor </a:t>
            </a:r>
            <a:r>
              <a:rPr lang="ro-RO" dirty="0" smtClean="0">
                <a:latin typeface="Times New Roman" panose="02020603050405020304" pitchFamily="18" charset="0"/>
                <a:cs typeface="Times New Roman" panose="02020603050405020304" pitchFamily="18" charset="0"/>
              </a:rPr>
              <a:t>permisive de desfășurare a activității de comerț sau prestări </a:t>
            </a:r>
            <a:r>
              <a:rPr lang="ro-RO" dirty="0" smtClean="0">
                <a:latin typeface="Times New Roman" panose="02020603050405020304" pitchFamily="18" charset="0"/>
                <a:cs typeface="Times New Roman" panose="02020603050405020304" pitchFamily="18" charset="0"/>
              </a:rPr>
              <a:t>servicii în </a:t>
            </a:r>
            <a:r>
              <a:rPr lang="ro-RO" dirty="0" smtClean="0">
                <a:latin typeface="Times New Roman" panose="02020603050405020304" pitchFamily="18" charset="0"/>
                <a:cs typeface="Times New Roman" panose="02020603050405020304" pitchFamily="18" charset="0"/>
              </a:rPr>
              <a:t>incinta unităților de comerț. </a:t>
            </a:r>
          </a:p>
          <a:p>
            <a:pPr algn="just">
              <a:buFontTx/>
              <a:buChar char="-"/>
            </a:pPr>
            <a:r>
              <a:rPr lang="ro-RO" dirty="0" smtClean="0">
                <a:latin typeface="Times New Roman" panose="02020603050405020304" pitchFamily="18" charset="0"/>
                <a:cs typeface="Times New Roman" panose="02020603050405020304" pitchFamily="18" charset="0"/>
              </a:rPr>
              <a:t>Iresponsabilitatea agenților economici.</a:t>
            </a:r>
          </a:p>
          <a:p>
            <a:pPr marL="109728" indent="0">
              <a:buNone/>
            </a:pPr>
            <a:endParaRPr lang="en-US" dirty="0"/>
          </a:p>
        </p:txBody>
      </p:sp>
    </p:spTree>
    <p:extLst>
      <p:ext uri="{BB962C8B-B14F-4D97-AF65-F5344CB8AC3E}">
        <p14:creationId xmlns:p14="http://schemas.microsoft.com/office/powerpoint/2010/main" val="3544132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5410200" cy="4343400"/>
          </a:xfrm>
          <a:prstGeom prst="rect">
            <a:avLst/>
          </a:prstGeom>
          <a:noFill/>
          <a:effectLst>
            <a:outerShdw blurRad="50800" dist="50800" dir="5400000" algn="ctr" rotWithShape="0">
              <a:srgbClr val="000000"/>
            </a:outerShdw>
          </a:effectLst>
        </p:spPr>
      </p:pic>
      <p:sp>
        <p:nvSpPr>
          <p:cNvPr id="2" name="Заголовок 1"/>
          <p:cNvSpPr>
            <a:spLocks noGrp="1"/>
          </p:cNvSpPr>
          <p:nvPr>
            <p:ph type="title"/>
          </p:nvPr>
        </p:nvSpPr>
        <p:spPr>
          <a:xfrm>
            <a:off x="457200" y="304800"/>
            <a:ext cx="8229600" cy="1066800"/>
          </a:xfrm>
        </p:spPr>
        <p:txBody>
          <a:bodyPr>
            <a:normAutofit fontScale="90000"/>
          </a:bodyPr>
          <a:lstStyle/>
          <a:p>
            <a:r>
              <a:rPr lang="ro-RO" dirty="0" smtClean="0">
                <a:latin typeface="Times New Roman" panose="02020603050405020304" pitchFamily="18" charset="0"/>
                <a:cs typeface="Times New Roman" panose="02020603050405020304" pitchFamily="18" charset="0"/>
              </a:rPr>
              <a:t>Focare a comerțului stradal combătute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1000" y="1066800"/>
            <a:ext cx="8229600" cy="4325112"/>
          </a:xfrm>
        </p:spPr>
        <p:txBody>
          <a:bodyPr/>
          <a:lstStyle/>
          <a:p>
            <a:pPr marL="109728" indent="0" algn="ctr">
              <a:buNone/>
            </a:pPr>
            <a:r>
              <a:rPr lang="ro-RO" dirty="0" smtClean="0">
                <a:solidFill>
                  <a:srgbClr val="FF0000"/>
                </a:solidFill>
                <a:latin typeface="Times New Roman" panose="02020603050405020304" pitchFamily="18" charset="0"/>
                <a:cs typeface="Times New Roman" panose="02020603050405020304" pitchFamily="18" charset="0"/>
              </a:rPr>
              <a:t>Str</a:t>
            </a:r>
            <a:r>
              <a:rPr lang="ro-RO" dirty="0" smtClean="0">
                <a:solidFill>
                  <a:srgbClr val="FF0000"/>
                </a:solidFill>
                <a:latin typeface="Times New Roman" panose="02020603050405020304" pitchFamily="18" charset="0"/>
                <a:cs typeface="Times New Roman" panose="02020603050405020304" pitchFamily="18" charset="0"/>
              </a:rPr>
              <a:t>. A. Pușkin</a:t>
            </a:r>
            <a:endParaRPr lang="ro-RO" dirty="0" smtClean="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sharpenSoften amount="1000"/>
                    </a14:imgEffect>
                    <a14:imgEffect>
                      <a14:brightnessContrast bright="8000"/>
                    </a14:imgEffect>
                  </a14:imgLayer>
                </a14:imgProps>
              </a:ext>
              <a:ext uri="{28A0092B-C50C-407E-A947-70E740481C1C}">
                <a14:useLocalDpi xmlns:a14="http://schemas.microsoft.com/office/drawing/2010/main" val="0"/>
              </a:ext>
            </a:extLst>
          </a:blip>
          <a:stretch>
            <a:fillRect/>
          </a:stretch>
        </p:blipFill>
        <p:spPr>
          <a:xfrm>
            <a:off x="4572000" y="1524000"/>
            <a:ext cx="4572000" cy="4572000"/>
          </a:xfrm>
          <a:prstGeom prst="rect">
            <a:avLst/>
          </a:prstGeom>
          <a:effectLst>
            <a:outerShdw blurRad="50800" dist="50800" dir="5400000" algn="ctr" rotWithShape="0">
              <a:srgbClr val="000000">
                <a:alpha val="79000"/>
              </a:srgbClr>
            </a:outerShdw>
          </a:effectLst>
        </p:spPr>
      </p:pic>
      <p:sp>
        <p:nvSpPr>
          <p:cNvPr id="6" name="Стрелка вправо 5"/>
          <p:cNvSpPr/>
          <p:nvPr/>
        </p:nvSpPr>
        <p:spPr>
          <a:xfrm>
            <a:off x="4000500" y="3929149"/>
            <a:ext cx="1143000" cy="304800"/>
          </a:xfrm>
          <a:prstGeom prst="rightArrow">
            <a:avLst/>
          </a:prstGeom>
          <a:solidFill>
            <a:srgbClr val="C0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301594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57350"/>
            <a:ext cx="3386138" cy="4800600"/>
          </a:xfrm>
          <a:prstGeom prst="rect">
            <a:avLst/>
          </a:prstGeom>
        </p:spPr>
      </p:pic>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8200" y="1608513"/>
            <a:ext cx="3600449" cy="4800600"/>
          </a:xfrm>
        </p:spPr>
      </p:pic>
      <p:sp>
        <p:nvSpPr>
          <p:cNvPr id="2" name="Заголовок 1"/>
          <p:cNvSpPr>
            <a:spLocks noGrp="1"/>
          </p:cNvSpPr>
          <p:nvPr>
            <p:ph type="title"/>
          </p:nvPr>
        </p:nvSpPr>
        <p:spPr>
          <a:xfrm>
            <a:off x="609600" y="304800"/>
            <a:ext cx="8229600" cy="1066800"/>
          </a:xfrm>
        </p:spPr>
        <p: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Str. </a:t>
            </a:r>
            <a:r>
              <a:rPr lang="en-US" dirty="0" err="1" smtClean="0">
                <a:solidFill>
                  <a:srgbClr val="FF0000"/>
                </a:solidFill>
                <a:latin typeface="Times New Roman" panose="02020603050405020304" pitchFamily="18" charset="0"/>
                <a:cs typeface="Times New Roman" panose="02020603050405020304" pitchFamily="18" charset="0"/>
              </a:rPr>
              <a:t>Academiei</a:t>
            </a:r>
            <a:r>
              <a:rPr lang="ro-RO" dirty="0" smtClean="0">
                <a:solidFill>
                  <a:srgbClr val="FF0000"/>
                </a:solidFill>
                <a:latin typeface="Times New Roman" panose="02020603050405020304" pitchFamily="18" charset="0"/>
                <a:cs typeface="Times New Roman" panose="02020603050405020304" pitchFamily="18" charset="0"/>
              </a:rPr>
              <a:t>,</a:t>
            </a:r>
            <a:r>
              <a:rPr lang="en-US" dirty="0" smtClean="0">
                <a:solidFill>
                  <a:srgbClr val="FF0000"/>
                </a:solidFill>
                <a:latin typeface="Times New Roman" panose="02020603050405020304" pitchFamily="18" charset="0"/>
                <a:cs typeface="Times New Roman" panose="02020603050405020304" pitchFamily="18" charset="0"/>
              </a:rPr>
              <a:t> 5</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7" name="Стрелка вправо 6"/>
          <p:cNvSpPr/>
          <p:nvPr/>
        </p:nvSpPr>
        <p:spPr>
          <a:xfrm>
            <a:off x="3810000" y="3848100"/>
            <a:ext cx="1295400" cy="419100"/>
          </a:xfrm>
          <a:prstGeom prst="rightArrow">
            <a:avLst/>
          </a:prstGeom>
          <a:solidFill>
            <a:srgbClr val="C0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2729481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447800"/>
            <a:ext cx="4343401" cy="4717473"/>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47800"/>
            <a:ext cx="4343400" cy="4724400"/>
          </a:xfrm>
          <a:prstGeom prst="rect">
            <a:avLst/>
          </a:prstGeom>
        </p:spPr>
      </p:pic>
      <p:sp>
        <p:nvSpPr>
          <p:cNvPr id="2" name="Заголовок 1"/>
          <p:cNvSpPr>
            <a:spLocks noGrp="1"/>
          </p:cNvSpPr>
          <p:nvPr>
            <p:ph type="title"/>
          </p:nvPr>
        </p:nvSpPr>
        <p:spPr>
          <a:xfrm>
            <a:off x="457200" y="381000"/>
            <a:ext cx="8229600" cy="1066800"/>
          </a:xfrm>
        </p:spPr>
        <p:txBody>
          <a:bodyPr/>
          <a:lstStyle/>
          <a:p>
            <a:pPr algn="ctr"/>
            <a:r>
              <a:rPr lang="ro-RO" dirty="0" smtClean="0">
                <a:solidFill>
                  <a:srgbClr val="FF0000"/>
                </a:solidFill>
                <a:latin typeface="Times New Roman" panose="02020603050405020304" pitchFamily="18" charset="0"/>
                <a:cs typeface="Times New Roman" panose="02020603050405020304" pitchFamily="18" charset="0"/>
              </a:rPr>
              <a:t>Șos. Hâncești, 60/1</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10" name="Стрелка вправо с вырезом 9"/>
          <p:cNvSpPr/>
          <p:nvPr/>
        </p:nvSpPr>
        <p:spPr>
          <a:xfrm>
            <a:off x="3810000" y="3505200"/>
            <a:ext cx="1524000" cy="6096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9972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371600"/>
            <a:ext cx="3733800" cy="4495800"/>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254665"/>
            <a:ext cx="3429000" cy="4572000"/>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752600"/>
            <a:ext cx="3429000" cy="4572000"/>
          </a:xfrm>
          <a:prstGeom prst="rect">
            <a:avLst/>
          </a:prstGeom>
        </p:spPr>
      </p:pic>
      <p:sp>
        <p:nvSpPr>
          <p:cNvPr id="2" name="Заголовок 1"/>
          <p:cNvSpPr>
            <a:spLocks noGrp="1"/>
          </p:cNvSpPr>
          <p:nvPr>
            <p:ph type="title"/>
          </p:nvPr>
        </p:nvSpPr>
        <p:spPr>
          <a:xfrm>
            <a:off x="457200" y="304800"/>
            <a:ext cx="8229600" cy="1066800"/>
          </a:xfrm>
        </p:spPr>
        <p:txBody>
          <a:bodyPr>
            <a:normAutofit/>
          </a:bodyPr>
          <a:lstStyle/>
          <a:p>
            <a:pPr algn="ctr"/>
            <a:r>
              <a:rPr lang="ro-RO" dirty="0" smtClean="0">
                <a:solidFill>
                  <a:srgbClr val="FF0000"/>
                </a:solidFill>
                <a:latin typeface="Times New Roman" panose="02020603050405020304" pitchFamily="18" charset="0"/>
                <a:cs typeface="Times New Roman" panose="02020603050405020304" pitchFamily="18" charset="0"/>
              </a:rPr>
              <a:t>Șos. Hâncești, 60/4</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371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295400"/>
            <a:ext cx="3983831" cy="531177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298" y="1295400"/>
            <a:ext cx="4038600" cy="5384800"/>
          </a:xfrm>
          <a:prstGeom prst="rect">
            <a:avLst/>
          </a:prstGeom>
        </p:spPr>
      </p:pic>
      <p:sp>
        <p:nvSpPr>
          <p:cNvPr id="2" name="Заголовок 1"/>
          <p:cNvSpPr>
            <a:spLocks noGrp="1"/>
          </p:cNvSpPr>
          <p:nvPr>
            <p:ph type="title"/>
          </p:nvPr>
        </p:nvSpPr>
        <p:spPr>
          <a:xfrm>
            <a:off x="381000" y="381000"/>
            <a:ext cx="8229600" cy="1066800"/>
          </a:xfrm>
        </p:spPr>
        <p:txBody>
          <a:bodyPr/>
          <a:lstStyle/>
          <a:p>
            <a:pPr algn="ctr"/>
            <a:r>
              <a:rPr lang="ro-RO" dirty="0" smtClean="0">
                <a:solidFill>
                  <a:srgbClr val="FF0000"/>
                </a:solidFill>
                <a:latin typeface="Times New Roman" panose="02020603050405020304" pitchFamily="18" charset="0"/>
                <a:cs typeface="Times New Roman" panose="02020603050405020304" pitchFamily="18" charset="0"/>
              </a:rPr>
              <a:t>Șos. Hâncești, 60/4</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6" name="Стрелка вправо с вырезом 5"/>
          <p:cNvSpPr/>
          <p:nvPr/>
        </p:nvSpPr>
        <p:spPr>
          <a:xfrm>
            <a:off x="3429000" y="3505200"/>
            <a:ext cx="1524000" cy="6096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8625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886</TotalTime>
  <Words>1196</Words>
  <Application>Microsoft Office PowerPoint</Application>
  <PresentationFormat>Экран (4:3)</PresentationFormat>
  <Paragraphs>152</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Городская</vt:lpstr>
      <vt:lpstr>Raport de activitate al Secției social – economice, anul 2018</vt:lpstr>
      <vt:lpstr>Funcții și atribuții de bază</vt:lpstr>
      <vt:lpstr>Cadrul normativ</vt:lpstr>
      <vt:lpstr>La data de 15.03.2018, Pretorul sectorului Centru,  Pavel Rusu, a organizat şedinţa de lucru cu  funcţionarii secţiei social economice,  colaboratorii Inspectoratului de Poliţie.  La şedinţă au fost invitaţi şi agenţii economici care comercializează neautorizat.</vt:lpstr>
      <vt:lpstr>Focare a comerțului stradal combătute </vt:lpstr>
      <vt:lpstr>Str. Academiei, 5</vt:lpstr>
      <vt:lpstr>Șos. Hâncești, 60/1</vt:lpstr>
      <vt:lpstr>Șos. Hâncești, 60/4</vt:lpstr>
      <vt:lpstr>Șos. Hâncești, 60/4</vt:lpstr>
      <vt:lpstr>Str. N.Testemițeanu,20 </vt:lpstr>
      <vt:lpstr>Str. N. Testemițeanu, 20</vt:lpstr>
      <vt:lpstr>Str. Grenoble, 165/4</vt:lpstr>
      <vt:lpstr>Combaterea comerțului stradal</vt:lpstr>
      <vt:lpstr>Ponderea numărului sancțiunilor aplicate</vt:lpstr>
      <vt:lpstr>Suma contravențiilor aplicate / achitate</vt:lpstr>
      <vt:lpstr>Secția social – economică deține acces la pagina ePretura, astfel, poate monitoriza efectiv procesul de notificare a agenților economici și duce evidența valabilității autorizațiilor de funcționare în cadrul târgurilor și iarmaroacelor</vt:lpstr>
      <vt:lpstr>Model de autorizație de funcționare</vt:lpstr>
      <vt:lpstr>          În temeiul art. 14 şi art. 31 din anexa nr.1 a Hotărârii Guvernului Republicii Moldova nr. 517 din 18.09.1996 „Cu privire la aprobarea Regulilor de funcţionare a reţelei de comerţ ambulant”; art. 6 din Legea nr. 231 din 23.09.2010 „Cu privire la comerţul interior”; în conformitate cu prevederile dispoziţiei viceprimarului municipiului Chişinău nr. 345-d din 26.04.2012 „Cu privire la evacuarea gheretelor neautorizate din municipiu Chişinău”; Conform prevederilor deciziei Consiliului municipal Chișinău nr. 10/10 din 04.12.2014„Cu privire la aprobarea Regulamentului provizoriu privind procedura de demontare a construcțiilor executate ilegal pe terenurile ce aparțin domeniului public/privat al municipiului Chișinău”, Regulamentul de desfășurare a activității de comerț în mun. Chișinău, în baza Deciziei Consiliului municipal Chișinău nr. 10/2 din 09.10.17.            În anul 2018 au fost emise 26 dispoziții de demontare, evacuare, a unităților de comerț, restul agenților economici au executat lucrările de demontare evacuare a obiectivelor, benevol, în baza prescripțiilor emise, în număr de 50, și a înștiințărilor, în număr de 48.</vt:lpstr>
      <vt:lpstr>Unități de comerț demontate, evacuate, anul 2018</vt:lpstr>
      <vt:lpstr>Str. A. Pușkin, intersecție 31 August 1989</vt:lpstr>
      <vt:lpstr>Str. A. Pușkin, intersecție 31 August 1989</vt:lpstr>
      <vt:lpstr>Str. A. Pușkin, intersecție 31 August 1989</vt:lpstr>
      <vt:lpstr>Str. Calea Basarabiei, 16</vt:lpstr>
      <vt:lpstr>Str. Calea Basarabiei, 16</vt:lpstr>
      <vt:lpstr>Frigiderele din str. V. Dokuceaev, 4</vt:lpstr>
      <vt:lpstr>Rulota din parcul Valea Morilor</vt:lpstr>
      <vt:lpstr>2 Vulcanizări, Str. Miorița</vt:lpstr>
      <vt:lpstr>Str. Grenoble, 159/5</vt:lpstr>
      <vt:lpstr>      Către sărbătorile de primăvară, în sectorul Centru, a fost organizată comercializarea mărţişoarelor şi a florilor de grădină, în conformitate cu dispoziţiile viceprimarului municipiului Chişinău şi pretorului sectorului Centru.        Astfel, de la 10 februarie până la 10 martie 2018, a fost permis: comerţul cu flori de grădină,  mărțișoare şi suvenire – bd. Ştefan cel Mare şi Sfânt nr. 8 (scuarul magazinului „UNIC” ); bd. Ştefan cel Mare şi Sfânt nr. 136; str. V. Dokuceaev colţ cu şos. Hânceşti, teritoriul ÎM „Piaţa Centrală”; str. Ismail, nr. 84; str. Academiei colţ cu şos. Hânceşti. </vt:lpstr>
      <vt:lpstr>       În scopul asigurării populaţiei cu mărfuri pentru şcoală, Pretura sectorului Centru a organizat tradiționalul iarmaroc şcolar, care a funcționat zilnic între orele 08.00 șu 20.00, începând cu 10 august 2018 până la 10 septembrie 2018, în sectorul Centru, pe adresele: str. Ismail, nr. 94 şi perimetrul pieţii FPC „Extremum” SRL.</vt:lpstr>
      <vt:lpstr>Pe data de 14.10.2018 a fost organizat tradiționalul Târg cu prilejul Hramului Orașului, în cadrul căruia, în colaborare cu agenții economici și Ministerul Apărării Republicii Moldova, au fost asigurați cu băuturi fierbinți și hrană, 1700 persoane.</vt:lpstr>
      <vt:lpstr>În scopul susținerii producătorilor autohtoni agricoli, au fost identificate adrese pentru desfășurarea iarmarocului cu produse agricole din 11.05.2018</vt:lpstr>
      <vt:lpstr>La data de 13 septembrie 2018, s-au desfășurat discuții publice pe subiectul Reamenajarea scuarului Mihai Eminescu și strămutarea pieţei neautorizate”. La ședință au participat: Pretorul sectorului Centru, colaboratorii secției social – economice din cadrul Preturii sectorului Centru, agenți economici, reprezentantul Uniunii Meșterilor Populari din Republica Moldova, reprezentantul Preturii sectorului Buiucani. În cadrul întrunirii participanții au venit cu propuneri și sugestii privind reamenajarea și reamplasarea pieții din scuarul Mihai Eminescu. Ulterior, până la reamplasarea târgului neautorizat, comercianții au fost obligați să elibereze trotuarul, pentru a nu provoca incomodități pietonilor.  </vt:lpstr>
      <vt:lpstr>În conformitate cu dispoziţia Primarului General interimar al municipiului Chişinău nr. 777 – d din 10.10.2018, a fost emisă dispoziţia Pretorului sectorului centru nr. 117-d din 16 octombrie 2018 „Cu privire la instituirea Comisiei de examinare a cazurilor de folosire ilicită buteliilor de gaz lichefiat în încăperile din blocurile de locuinţe și din unitățile de comerț amplasate în sectorul Centru”. Toate adresele înregistrate la apelurile cetăţenilor către Dispeceratul municipal Chişinău, au fost verificate, fiind avertizaţi locatarii şi agenţii economici privind consecinţele ce pot avea loc în urma folosirii ilicite a buteliilor de gaze lichefiate.</vt:lpstr>
      <vt:lpstr>Baza de date a unităților de comerț cu staționare provizorie din sectorul Centru</vt:lpstr>
      <vt:lpstr>Structura bazei de date</vt:lpstr>
      <vt:lpstr>Презентация PowerPoint</vt:lpstr>
      <vt:lpstr>În cazul în care termenul schemei de amplasare expiră, la unitatea de comerț este anexată și prescripția de demontare, evacuare, emisă în acest sens</vt:lpstr>
      <vt:lpstr>Au fost verificate atât unitățile funcționale, cât și cele abandonate</vt:lpstr>
      <vt:lpstr>Beneficii</vt:lpstr>
      <vt:lpstr>Probleme întâlnite în activitatea secției</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Baza de date cu privire la unitățile de comerț cu staționare provizorie</dc:title>
  <dc:creator>admin</dc:creator>
  <cp:lastModifiedBy>Sergiu Andrian</cp:lastModifiedBy>
  <cp:revision>71</cp:revision>
  <dcterms:created xsi:type="dcterms:W3CDTF">2019-02-03T16:08:39Z</dcterms:created>
  <dcterms:modified xsi:type="dcterms:W3CDTF">2019-02-11T08:36:54Z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3428173</vt:lpwstr>
  </property>
  <property fmtid="{D5CDD505-2E9C-101B-9397-08002B2CF9AE}" name="NXPowerLiteSettings" pid="3">
    <vt:lpwstr>C7000400038000</vt:lpwstr>
  </property>
  <property fmtid="{D5CDD505-2E9C-101B-9397-08002B2CF9AE}" name="NXPowerLiteVersion" pid="4">
    <vt:lpwstr>S8.2.2</vt:lpwstr>
  </property>
</Properties>
</file>