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91"/>
  </p:notesMasterIdLst>
  <p:sldIdLst>
    <p:sldId id="256" r:id="rId2"/>
    <p:sldId id="275" r:id="rId3"/>
    <p:sldId id="324" r:id="rId4"/>
    <p:sldId id="325" r:id="rId5"/>
    <p:sldId id="326" r:id="rId6"/>
    <p:sldId id="327" r:id="rId7"/>
    <p:sldId id="330" r:id="rId8"/>
    <p:sldId id="332" r:id="rId9"/>
    <p:sldId id="353" r:id="rId10"/>
    <p:sldId id="352" r:id="rId11"/>
    <p:sldId id="333" r:id="rId12"/>
    <p:sldId id="354" r:id="rId13"/>
    <p:sldId id="331" r:id="rId14"/>
    <p:sldId id="362" r:id="rId15"/>
    <p:sldId id="363" r:id="rId16"/>
    <p:sldId id="364" r:id="rId17"/>
    <p:sldId id="405" r:id="rId18"/>
    <p:sldId id="365" r:id="rId19"/>
    <p:sldId id="366" r:id="rId20"/>
    <p:sldId id="367" r:id="rId21"/>
    <p:sldId id="368" r:id="rId22"/>
    <p:sldId id="408" r:id="rId23"/>
    <p:sldId id="369" r:id="rId24"/>
    <p:sldId id="336" r:id="rId25"/>
    <p:sldId id="360" r:id="rId26"/>
    <p:sldId id="361" r:id="rId27"/>
    <p:sldId id="286" r:id="rId28"/>
    <p:sldId id="287" r:id="rId29"/>
    <p:sldId id="288" r:id="rId30"/>
    <p:sldId id="289" r:id="rId31"/>
    <p:sldId id="290" r:id="rId32"/>
    <p:sldId id="291" r:id="rId33"/>
    <p:sldId id="292" r:id="rId34"/>
    <p:sldId id="306" r:id="rId35"/>
    <p:sldId id="307" r:id="rId36"/>
    <p:sldId id="337" r:id="rId37"/>
    <p:sldId id="338" r:id="rId38"/>
    <p:sldId id="355" r:id="rId39"/>
    <p:sldId id="356" r:id="rId40"/>
    <p:sldId id="357" r:id="rId41"/>
    <p:sldId id="380" r:id="rId42"/>
    <p:sldId id="406" r:id="rId43"/>
    <p:sldId id="381" r:id="rId44"/>
    <p:sldId id="382" r:id="rId45"/>
    <p:sldId id="339" r:id="rId46"/>
    <p:sldId id="340" r:id="rId47"/>
    <p:sldId id="341" r:id="rId48"/>
    <p:sldId id="342" r:id="rId49"/>
    <p:sldId id="343" r:id="rId50"/>
    <p:sldId id="358" r:id="rId51"/>
    <p:sldId id="359" r:id="rId52"/>
    <p:sldId id="344" r:id="rId53"/>
    <p:sldId id="376" r:id="rId54"/>
    <p:sldId id="370" r:id="rId55"/>
    <p:sldId id="371" r:id="rId56"/>
    <p:sldId id="372" r:id="rId57"/>
    <p:sldId id="373" r:id="rId58"/>
    <p:sldId id="374" r:id="rId59"/>
    <p:sldId id="375" r:id="rId60"/>
    <p:sldId id="377" r:id="rId61"/>
    <p:sldId id="345" r:id="rId62"/>
    <p:sldId id="346" r:id="rId63"/>
    <p:sldId id="347" r:id="rId64"/>
    <p:sldId id="348" r:id="rId65"/>
    <p:sldId id="349" r:id="rId66"/>
    <p:sldId id="378" r:id="rId67"/>
    <p:sldId id="379" r:id="rId68"/>
    <p:sldId id="384" r:id="rId69"/>
    <p:sldId id="399" r:id="rId70"/>
    <p:sldId id="400" r:id="rId71"/>
    <p:sldId id="401" r:id="rId72"/>
    <p:sldId id="402" r:id="rId73"/>
    <p:sldId id="407" r:id="rId74"/>
    <p:sldId id="350" r:id="rId75"/>
    <p:sldId id="391" r:id="rId76"/>
    <p:sldId id="392" r:id="rId77"/>
    <p:sldId id="393" r:id="rId78"/>
    <p:sldId id="396" r:id="rId79"/>
    <p:sldId id="394" r:id="rId80"/>
    <p:sldId id="395" r:id="rId81"/>
    <p:sldId id="404" r:id="rId82"/>
    <p:sldId id="351" r:id="rId83"/>
    <p:sldId id="385" r:id="rId84"/>
    <p:sldId id="386" r:id="rId85"/>
    <p:sldId id="387" r:id="rId86"/>
    <p:sldId id="388" r:id="rId87"/>
    <p:sldId id="389" r:id="rId88"/>
    <p:sldId id="403" r:id="rId89"/>
    <p:sldId id="390" r:id="rId90"/>
  </p:sldIdLst>
  <p:sldSz cx="9144000" cy="6858000" type="screen4x3"/>
  <p:notesSz cx="6761163" cy="9942513"/>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2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99"/>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264"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4" d="100"/>
          <a:sy n="64" d="100"/>
        </p:scale>
        <p:origin x="-3450" y="-114"/>
      </p:cViewPr>
      <p:guideLst>
        <p:guide orient="horz" pos="3131"/>
        <p:guide pos="212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o-RO" dirty="0"/>
              <a:t>Numărul</a:t>
            </a:r>
            <a:r>
              <a:rPr lang="ro-RO" baseline="0" dirty="0"/>
              <a:t> de autorizații eliberate în baza cererilor adresate!!!</a:t>
            </a:r>
          </a:p>
          <a:p>
            <a:pPr>
              <a:defRPr/>
            </a:pPr>
            <a:endParaRPr lang="ru-RU" dirty="0"/>
          </a:p>
        </c:rich>
      </c:tx>
      <c:overlay val="0"/>
    </c:title>
    <c:autoTitleDeleted val="0"/>
    <c:view3D>
      <c:rotX val="30"/>
      <c:rotY val="0"/>
      <c:rAngAx val="0"/>
    </c:view3D>
    <c:floor>
      <c:thickness val="0"/>
    </c:floor>
    <c:sideWall>
      <c:thickness val="0"/>
    </c:sideWall>
    <c:backWall>
      <c:thickness val="0"/>
    </c:backWall>
    <c:plotArea>
      <c:layout/>
      <c:pie3DChart>
        <c:varyColors val="1"/>
        <c:ser>
          <c:idx val="0"/>
          <c:order val="0"/>
          <c:tx>
            <c:strRef>
              <c:f>Лист1!$B$1</c:f>
              <c:strCache>
                <c:ptCount val="1"/>
                <c:pt idx="0">
                  <c:v>Продажи</c:v>
                </c:pt>
              </c:strCache>
            </c:strRef>
          </c:tx>
          <c:explosion val="25"/>
          <c:dPt>
            <c:idx val="0"/>
            <c:bubble3D val="0"/>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c:spPr>
            <c:extLst>
              <c:ext xmlns:c16="http://schemas.microsoft.com/office/drawing/2014/chart" uri="{C3380CC4-5D6E-409C-BE32-E72D297353CC}">
                <c16:uniqueId val="{00000001-5EA2-48FA-89A6-02C7CAA14DF5}"/>
              </c:ext>
            </c:extLst>
          </c:dPt>
          <c:cat>
            <c:strRef>
              <c:f>Лист1!$A$2:$A$6</c:f>
              <c:strCache>
                <c:ptCount val="5"/>
                <c:pt idx="0">
                  <c:v>Iarmarocul de primavara</c:v>
                </c:pt>
                <c:pt idx="1">
                  <c:v>Iarmarocul școlar</c:v>
                </c:pt>
                <c:pt idx="2">
                  <c:v>Iarmarocul cu privire la comercializarea brazilor</c:v>
                </c:pt>
                <c:pt idx="3">
                  <c:v>Iarmarocul de Paști </c:v>
                </c:pt>
                <c:pt idx="4">
                  <c:v>Iarmarocul agricol</c:v>
                </c:pt>
              </c:strCache>
            </c:strRef>
          </c:cat>
          <c:val>
            <c:numRef>
              <c:f>Лист1!$B$2:$B$6</c:f>
              <c:numCache>
                <c:formatCode>General</c:formatCode>
                <c:ptCount val="5"/>
                <c:pt idx="0">
                  <c:v>305</c:v>
                </c:pt>
                <c:pt idx="1">
                  <c:v>28</c:v>
                </c:pt>
                <c:pt idx="2">
                  <c:v>23</c:v>
                </c:pt>
                <c:pt idx="3">
                  <c:v>6</c:v>
                </c:pt>
                <c:pt idx="4">
                  <c:v>4</c:v>
                </c:pt>
              </c:numCache>
            </c:numRef>
          </c:val>
          <c:extLst>
            <c:ext xmlns:c16="http://schemas.microsoft.com/office/drawing/2014/chart" uri="{C3380CC4-5D6E-409C-BE32-E72D297353CC}">
              <c16:uniqueId val="{00000002-5EA2-48FA-89A6-02C7CAA14DF5}"/>
            </c:ext>
          </c:extLst>
        </c:ser>
        <c:dLbls>
          <c:showLegendKey val="0"/>
          <c:showVal val="0"/>
          <c:showCatName val="0"/>
          <c:showSerName val="0"/>
          <c:showPercent val="0"/>
          <c:showBubbleSize val="0"/>
          <c:showLeaderLines val="1"/>
        </c:dLbls>
      </c:pie3DChart>
    </c:plotArea>
    <c:legend>
      <c:legendPos val="r"/>
      <c:overlay val="0"/>
    </c:legend>
    <c:plotVisOnly val="1"/>
    <c:dispBlanksAs val="gap"/>
    <c:showDLblsOverMax val="0"/>
  </c:chart>
  <c:txPr>
    <a:bodyPr/>
    <a:lstStyle/>
    <a:p>
      <a:pPr>
        <a:defRPr sz="1800"/>
      </a:pPr>
      <a:endParaRPr lang="ru-RU"/>
    </a:p>
  </c:txPr>
  <c:externalData r:id="rId1">
    <c:autoUpdate val="0"/>
  </c:externalData>
</c:chartSpace>
</file>

<file path=ppt/diagrams/_rels/data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image" Target="../media/image56.png"/></Relationships>
</file>

<file path=ppt/diagrams/_rels/drawing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image" Target="../media/image56.pn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0A7D22-F3E4-43A4-8A38-C2C71CBC1AA6}" type="doc">
      <dgm:prSet loTypeId="urn:microsoft.com/office/officeart/2005/8/layout/pList2" loCatId="list" qsTypeId="urn:microsoft.com/office/officeart/2005/8/quickstyle/3d5" qsCatId="3D" csTypeId="urn:microsoft.com/office/officeart/2005/8/colors/accent0_1" csCatId="mainScheme" phldr="0"/>
      <dgm:spPr/>
      <dgm:t>
        <a:bodyPr/>
        <a:lstStyle/>
        <a:p>
          <a:endParaRPr lang="ru-RU"/>
        </a:p>
      </dgm:t>
    </dgm:pt>
    <dgm:pt modelId="{03222BA7-384E-48A8-9375-64462C2843AF}" type="pres">
      <dgm:prSet presAssocID="{760A7D22-F3E4-43A4-8A38-C2C71CBC1AA6}" presName="Name0" presStyleCnt="0">
        <dgm:presLayoutVars>
          <dgm:dir/>
          <dgm:resizeHandles val="exact"/>
        </dgm:presLayoutVars>
      </dgm:prSet>
      <dgm:spPr/>
    </dgm:pt>
  </dgm:ptLst>
  <dgm:cxnLst>
    <dgm:cxn modelId="{639A9DE4-014B-4133-9DE8-68EA3AA74964}" type="presOf" srcId="{760A7D22-F3E4-43A4-8A38-C2C71CBC1AA6}" destId="{03222BA7-384E-48A8-9375-64462C2843AF}" srcOrd="0"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5F631EC-04D7-443C-A750-825EFD862C0D}" type="doc">
      <dgm:prSet loTypeId="urn:microsoft.com/office/officeart/2008/layout/PictureStrips" loCatId="list" qsTypeId="urn:microsoft.com/office/officeart/2005/8/quickstyle/simple1" qsCatId="simple" csTypeId="urn:microsoft.com/office/officeart/2005/8/colors/accent1_2" csCatId="accent1" phldr="0"/>
      <dgm:spPr/>
      <dgm:t>
        <a:bodyPr/>
        <a:lstStyle/>
        <a:p>
          <a:endParaRPr lang="ru-RU"/>
        </a:p>
      </dgm:t>
    </dgm:pt>
    <dgm:pt modelId="{FBBD3A5D-B53A-43D9-A0A9-C1E86950568D}" type="pres">
      <dgm:prSet presAssocID="{75F631EC-04D7-443C-A750-825EFD862C0D}" presName="Name0" presStyleCnt="0">
        <dgm:presLayoutVars>
          <dgm:dir/>
          <dgm:resizeHandles val="exact"/>
        </dgm:presLayoutVars>
      </dgm:prSet>
      <dgm:spPr/>
    </dgm:pt>
  </dgm:ptLst>
  <dgm:cxnLst>
    <dgm:cxn modelId="{93D09CA6-D470-48C1-AD3C-C476C196D782}" type="presOf" srcId="{75F631EC-04D7-443C-A750-825EFD862C0D}" destId="{FBBD3A5D-B53A-43D9-A0A9-C1E86950568D}" srcOrd="0" destOrd="0" presId="urn:microsoft.com/office/officeart/2008/layout/PictureStrip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E9C67B-FB46-4C14-BAB1-EA7D93A4CCEE}"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ru-RU"/>
        </a:p>
      </dgm:t>
    </dgm:pt>
    <dgm:pt modelId="{0D8F0977-EAA9-4EA2-912B-AA9132F3C18D}">
      <dgm:prSet phldrT="[Текст]"/>
      <dgm:spPr/>
      <dgm:t>
        <a:bodyPr/>
        <a:lstStyle/>
        <a:p>
          <a:r>
            <a:rPr lang="ro-RO" b="1" dirty="0"/>
            <a:t>55 procese-verbale art. 273 PCT. 9 </a:t>
          </a:r>
          <a:r>
            <a:rPr lang="ro-RO" b="1" dirty="0" err="1"/>
            <a:t>lit.a</a:t>
          </a:r>
          <a:r>
            <a:rPr lang="ro-RO" b="1" dirty="0"/>
            <a:t>)</a:t>
          </a:r>
          <a:endParaRPr lang="ru-RU" b="1" dirty="0"/>
        </a:p>
      </dgm:t>
    </dgm:pt>
    <dgm:pt modelId="{CB974A73-F672-4A4A-8332-6E770558370E}" type="parTrans" cxnId="{E97A84A3-25A0-4CF9-A0BC-3E3463E77A3C}">
      <dgm:prSet/>
      <dgm:spPr/>
      <dgm:t>
        <a:bodyPr/>
        <a:lstStyle/>
        <a:p>
          <a:endParaRPr lang="ru-RU"/>
        </a:p>
      </dgm:t>
    </dgm:pt>
    <dgm:pt modelId="{3992A27A-F71D-4D1C-BC86-25915C13FC8F}" type="sibTrans" cxnId="{E97A84A3-25A0-4CF9-A0BC-3E3463E77A3C}">
      <dgm:prSet/>
      <dgm:spPr/>
      <dgm:t>
        <a:bodyPr/>
        <a:lstStyle/>
        <a:p>
          <a:endParaRPr lang="ru-RU"/>
        </a:p>
      </dgm:t>
    </dgm:pt>
    <dgm:pt modelId="{F68794C5-6C6C-4D27-AC0E-F318A8122E53}">
      <dgm:prSet phldrT="[Текст]"/>
      <dgm:spPr/>
      <dgm:t>
        <a:bodyPr/>
        <a:lstStyle/>
        <a:p>
          <a:r>
            <a:rPr lang="ro-RO" b="1" dirty="0"/>
            <a:t>29 procese-verbale art. 273, pct. 9 lit. b)</a:t>
          </a:r>
          <a:endParaRPr lang="ru-RU" b="1" dirty="0"/>
        </a:p>
      </dgm:t>
    </dgm:pt>
    <dgm:pt modelId="{C109CD24-FE11-4687-8984-EA5D81719D10}" type="parTrans" cxnId="{A2340FAC-F61D-4D60-B853-0D831E9B4A4F}">
      <dgm:prSet/>
      <dgm:spPr/>
      <dgm:t>
        <a:bodyPr/>
        <a:lstStyle/>
        <a:p>
          <a:endParaRPr lang="ru-RU"/>
        </a:p>
      </dgm:t>
    </dgm:pt>
    <dgm:pt modelId="{5D1FC474-3978-470F-B3BD-39DCE05E6DF8}" type="sibTrans" cxnId="{A2340FAC-F61D-4D60-B853-0D831E9B4A4F}">
      <dgm:prSet/>
      <dgm:spPr/>
      <dgm:t>
        <a:bodyPr/>
        <a:lstStyle/>
        <a:p>
          <a:endParaRPr lang="ru-RU"/>
        </a:p>
      </dgm:t>
    </dgm:pt>
    <dgm:pt modelId="{A57429C9-6E4D-45F9-B308-BD9515CBE078}">
      <dgm:prSet/>
      <dgm:spPr/>
      <dgm:t>
        <a:bodyPr/>
        <a:lstStyle/>
        <a:p>
          <a:r>
            <a:rPr lang="ro-RO" b="1" dirty="0"/>
            <a:t>1 proces – verbal art. 273, pct. 9 lit. d)</a:t>
          </a:r>
          <a:endParaRPr lang="ru-RU" b="1" dirty="0"/>
        </a:p>
      </dgm:t>
    </dgm:pt>
    <dgm:pt modelId="{84440BC8-AE13-4B8D-BD03-8101FF488429}" type="parTrans" cxnId="{98289DD7-3B9A-40E8-8BD4-DA347C2C041E}">
      <dgm:prSet/>
      <dgm:spPr/>
      <dgm:t>
        <a:bodyPr/>
        <a:lstStyle/>
        <a:p>
          <a:endParaRPr lang="ru-RU"/>
        </a:p>
      </dgm:t>
    </dgm:pt>
    <dgm:pt modelId="{F153E6E1-F657-46D9-8F2F-3F8BCB6CABF8}" type="sibTrans" cxnId="{98289DD7-3B9A-40E8-8BD4-DA347C2C041E}">
      <dgm:prSet/>
      <dgm:spPr/>
      <dgm:t>
        <a:bodyPr/>
        <a:lstStyle/>
        <a:p>
          <a:endParaRPr lang="ru-RU"/>
        </a:p>
      </dgm:t>
    </dgm:pt>
    <dgm:pt modelId="{064197D0-6DF9-4058-8FEF-93CD0771975A}">
      <dgm:prSet/>
      <dgm:spPr/>
      <dgm:t>
        <a:bodyPr/>
        <a:lstStyle/>
        <a:p>
          <a:r>
            <a:rPr lang="ro-RO" b="1" dirty="0"/>
            <a:t>3 procese-verbale art. 273, pct. 9 </a:t>
          </a:r>
          <a:r>
            <a:rPr lang="ro-RO" b="1" dirty="0" err="1"/>
            <a:t>lit.c</a:t>
          </a:r>
          <a:r>
            <a:rPr lang="ro-RO" b="1" dirty="0"/>
            <a:t>)</a:t>
          </a:r>
          <a:endParaRPr lang="ru-RU" b="1" dirty="0"/>
        </a:p>
      </dgm:t>
    </dgm:pt>
    <dgm:pt modelId="{D156B1CA-C56E-4324-9DB6-834ED5666957}" type="parTrans" cxnId="{3DDF354E-4493-4758-97C6-12FAECF67BAC}">
      <dgm:prSet/>
      <dgm:spPr/>
      <dgm:t>
        <a:bodyPr/>
        <a:lstStyle/>
        <a:p>
          <a:endParaRPr lang="ru-RU"/>
        </a:p>
      </dgm:t>
    </dgm:pt>
    <dgm:pt modelId="{1C5DC4A9-4829-4027-B7EE-79066EE840EA}" type="sibTrans" cxnId="{3DDF354E-4493-4758-97C6-12FAECF67BAC}">
      <dgm:prSet/>
      <dgm:spPr/>
      <dgm:t>
        <a:bodyPr/>
        <a:lstStyle/>
        <a:p>
          <a:endParaRPr lang="ru-RU"/>
        </a:p>
      </dgm:t>
    </dgm:pt>
    <dgm:pt modelId="{5F2EB27D-7915-4D6A-822C-5A9A24CDBB1D}">
      <dgm:prSet/>
      <dgm:spPr/>
      <dgm:t>
        <a:bodyPr/>
        <a:lstStyle/>
        <a:p>
          <a:r>
            <a:rPr lang="ro-RO" b="1" dirty="0"/>
            <a:t>1 proces-verbal art. 273, pct. 9 lit. e)</a:t>
          </a:r>
          <a:endParaRPr lang="ru-RU" b="1" dirty="0"/>
        </a:p>
      </dgm:t>
    </dgm:pt>
    <dgm:pt modelId="{40B32414-31B1-441F-AF11-68BC765A6F47}" type="parTrans" cxnId="{E7753297-49C1-49EE-ACBF-9FD14A64BA87}">
      <dgm:prSet/>
      <dgm:spPr/>
      <dgm:t>
        <a:bodyPr/>
        <a:lstStyle/>
        <a:p>
          <a:endParaRPr lang="ru-RU"/>
        </a:p>
      </dgm:t>
    </dgm:pt>
    <dgm:pt modelId="{2D1A006E-99FE-4736-8842-448E4AFD20E7}" type="sibTrans" cxnId="{E7753297-49C1-49EE-ACBF-9FD14A64BA87}">
      <dgm:prSet/>
      <dgm:spPr/>
      <dgm:t>
        <a:bodyPr/>
        <a:lstStyle/>
        <a:p>
          <a:endParaRPr lang="ru-RU"/>
        </a:p>
      </dgm:t>
    </dgm:pt>
    <dgm:pt modelId="{39E31E18-474D-4718-97BF-8B8C4B040D7F}">
      <dgm:prSet/>
      <dgm:spPr/>
      <dgm:t>
        <a:bodyPr/>
        <a:lstStyle/>
        <a:p>
          <a:r>
            <a:rPr lang="ro-RO" b="1" dirty="0"/>
            <a:t>84 procese-verbale, art. 273, pct. 15</a:t>
          </a:r>
          <a:endParaRPr lang="ru-RU" b="1" dirty="0"/>
        </a:p>
      </dgm:t>
    </dgm:pt>
    <dgm:pt modelId="{FD226C34-7458-4B2B-853A-EB49E7073A8F}" type="parTrans" cxnId="{1E4DC7F1-C323-4DBD-AA70-5230E9513CDB}">
      <dgm:prSet/>
      <dgm:spPr/>
      <dgm:t>
        <a:bodyPr/>
        <a:lstStyle/>
        <a:p>
          <a:endParaRPr lang="ru-RU"/>
        </a:p>
      </dgm:t>
    </dgm:pt>
    <dgm:pt modelId="{29089806-4D8B-4957-B2D7-3133F6F80B9E}" type="sibTrans" cxnId="{1E4DC7F1-C323-4DBD-AA70-5230E9513CDB}">
      <dgm:prSet/>
      <dgm:spPr/>
      <dgm:t>
        <a:bodyPr/>
        <a:lstStyle/>
        <a:p>
          <a:endParaRPr lang="ru-RU"/>
        </a:p>
      </dgm:t>
    </dgm:pt>
    <dgm:pt modelId="{FB5C5AC0-3B5A-4ED5-87F2-53CD86E9D08B}">
      <dgm:prSet/>
      <dgm:spPr/>
      <dgm:t>
        <a:bodyPr/>
        <a:lstStyle/>
        <a:p>
          <a:r>
            <a:rPr lang="ro-RO" b="1" dirty="0"/>
            <a:t>1 proces - verbal, art. 273 pct. </a:t>
          </a:r>
          <a:r>
            <a:rPr lang="en-US" b="1" dirty="0"/>
            <a:t>9</a:t>
          </a:r>
          <a:r>
            <a:rPr lang="en-US" b="1" baseline="30000" dirty="0"/>
            <a:t>1</a:t>
          </a:r>
          <a:endParaRPr lang="ru-RU" b="1" dirty="0"/>
        </a:p>
      </dgm:t>
    </dgm:pt>
    <dgm:pt modelId="{9621174B-2A81-45C3-BF17-0A75903F0B0D}" type="parTrans" cxnId="{89EB4180-C774-4DD0-BC01-A0DBA534E448}">
      <dgm:prSet/>
      <dgm:spPr/>
      <dgm:t>
        <a:bodyPr/>
        <a:lstStyle/>
        <a:p>
          <a:endParaRPr lang="ru-RU"/>
        </a:p>
      </dgm:t>
    </dgm:pt>
    <dgm:pt modelId="{29AAC414-8D64-4BB6-9DD6-B3E3FE7F7AFE}" type="sibTrans" cxnId="{89EB4180-C774-4DD0-BC01-A0DBA534E448}">
      <dgm:prSet/>
      <dgm:spPr/>
      <dgm:t>
        <a:bodyPr/>
        <a:lstStyle/>
        <a:p>
          <a:endParaRPr lang="ru-RU"/>
        </a:p>
      </dgm:t>
    </dgm:pt>
    <dgm:pt modelId="{4411183F-2C62-4B31-B4EE-21FDEADE61A2}">
      <dgm:prSet phldrT="[Текст]"/>
      <dgm:spPr/>
      <dgm:t>
        <a:bodyPr/>
        <a:lstStyle/>
        <a:p>
          <a:r>
            <a:rPr lang="ro-RO" b="1" dirty="0"/>
            <a:t>6 procese - verbale, art. 273, pct. 16</a:t>
          </a:r>
          <a:endParaRPr lang="ru-RU" b="1" dirty="0"/>
        </a:p>
      </dgm:t>
    </dgm:pt>
    <dgm:pt modelId="{A792333A-3E3D-41AB-BE4B-C4F3203A7AE8}" type="sibTrans" cxnId="{4AACDA61-B92F-478C-8560-F137073E3B7C}">
      <dgm:prSet/>
      <dgm:spPr/>
      <dgm:t>
        <a:bodyPr/>
        <a:lstStyle/>
        <a:p>
          <a:endParaRPr lang="ru-RU"/>
        </a:p>
      </dgm:t>
    </dgm:pt>
    <dgm:pt modelId="{915824F6-B2ED-4288-BCF8-87FE7AEB3326}" type="parTrans" cxnId="{4AACDA61-B92F-478C-8560-F137073E3B7C}">
      <dgm:prSet/>
      <dgm:spPr/>
      <dgm:t>
        <a:bodyPr/>
        <a:lstStyle/>
        <a:p>
          <a:endParaRPr lang="ru-RU"/>
        </a:p>
      </dgm:t>
    </dgm:pt>
    <dgm:pt modelId="{8EB6F5D1-9B41-4383-A14B-A846C67CB668}" type="pres">
      <dgm:prSet presAssocID="{66E9C67B-FB46-4C14-BAB1-EA7D93A4CCEE}" presName="linear" presStyleCnt="0">
        <dgm:presLayoutVars>
          <dgm:dir/>
          <dgm:animLvl val="lvl"/>
          <dgm:resizeHandles val="exact"/>
        </dgm:presLayoutVars>
      </dgm:prSet>
      <dgm:spPr/>
    </dgm:pt>
    <dgm:pt modelId="{DF9E1C68-F2D9-4ADE-9C15-BB0442D7D0B9}" type="pres">
      <dgm:prSet presAssocID="{0D8F0977-EAA9-4EA2-912B-AA9132F3C18D}" presName="parentLin" presStyleCnt="0"/>
      <dgm:spPr/>
    </dgm:pt>
    <dgm:pt modelId="{0598362A-ACDA-41B0-882C-795393111221}" type="pres">
      <dgm:prSet presAssocID="{0D8F0977-EAA9-4EA2-912B-AA9132F3C18D}" presName="parentLeftMargin" presStyleLbl="node1" presStyleIdx="0" presStyleCnt="8"/>
      <dgm:spPr/>
    </dgm:pt>
    <dgm:pt modelId="{102539B2-93B2-481A-BEC6-D239B280397E}" type="pres">
      <dgm:prSet presAssocID="{0D8F0977-EAA9-4EA2-912B-AA9132F3C18D}" presName="parentText" presStyleLbl="node1" presStyleIdx="0" presStyleCnt="8">
        <dgm:presLayoutVars>
          <dgm:chMax val="0"/>
          <dgm:bulletEnabled val="1"/>
        </dgm:presLayoutVars>
      </dgm:prSet>
      <dgm:spPr/>
    </dgm:pt>
    <dgm:pt modelId="{212F23B7-F2AE-44CC-94AD-0A0E5183A024}" type="pres">
      <dgm:prSet presAssocID="{0D8F0977-EAA9-4EA2-912B-AA9132F3C18D}" presName="negativeSpace" presStyleCnt="0"/>
      <dgm:spPr/>
    </dgm:pt>
    <dgm:pt modelId="{92808C71-73FA-44FF-A6A2-0A8F7D094876}" type="pres">
      <dgm:prSet presAssocID="{0D8F0977-EAA9-4EA2-912B-AA9132F3C18D}" presName="childText" presStyleLbl="conFgAcc1" presStyleIdx="0" presStyleCnt="8">
        <dgm:presLayoutVars>
          <dgm:bulletEnabled val="1"/>
        </dgm:presLayoutVars>
      </dgm:prSet>
      <dgm:spPr/>
    </dgm:pt>
    <dgm:pt modelId="{FDF81B81-21CA-4F38-97FD-895467D37EE9}" type="pres">
      <dgm:prSet presAssocID="{3992A27A-F71D-4D1C-BC86-25915C13FC8F}" presName="spaceBetweenRectangles" presStyleCnt="0"/>
      <dgm:spPr/>
    </dgm:pt>
    <dgm:pt modelId="{A3CA417D-5652-4260-B5F1-849C001C6851}" type="pres">
      <dgm:prSet presAssocID="{F68794C5-6C6C-4D27-AC0E-F318A8122E53}" presName="parentLin" presStyleCnt="0"/>
      <dgm:spPr/>
    </dgm:pt>
    <dgm:pt modelId="{CA829FA0-A007-4F01-B723-ED036EA851B3}" type="pres">
      <dgm:prSet presAssocID="{F68794C5-6C6C-4D27-AC0E-F318A8122E53}" presName="parentLeftMargin" presStyleLbl="node1" presStyleIdx="0" presStyleCnt="8"/>
      <dgm:spPr/>
    </dgm:pt>
    <dgm:pt modelId="{B762EF2F-5AD5-4A00-A027-B2C42C1F893D}" type="pres">
      <dgm:prSet presAssocID="{F68794C5-6C6C-4D27-AC0E-F318A8122E53}" presName="parentText" presStyleLbl="node1" presStyleIdx="1" presStyleCnt="8">
        <dgm:presLayoutVars>
          <dgm:chMax val="0"/>
          <dgm:bulletEnabled val="1"/>
        </dgm:presLayoutVars>
      </dgm:prSet>
      <dgm:spPr/>
    </dgm:pt>
    <dgm:pt modelId="{5C524480-1775-43C5-AFAB-98FC69B704B2}" type="pres">
      <dgm:prSet presAssocID="{F68794C5-6C6C-4D27-AC0E-F318A8122E53}" presName="negativeSpace" presStyleCnt="0"/>
      <dgm:spPr/>
    </dgm:pt>
    <dgm:pt modelId="{2E9E9040-F693-4E23-B854-AA53D9D67E97}" type="pres">
      <dgm:prSet presAssocID="{F68794C5-6C6C-4D27-AC0E-F318A8122E53}" presName="childText" presStyleLbl="conFgAcc1" presStyleIdx="1" presStyleCnt="8">
        <dgm:presLayoutVars>
          <dgm:bulletEnabled val="1"/>
        </dgm:presLayoutVars>
      </dgm:prSet>
      <dgm:spPr/>
    </dgm:pt>
    <dgm:pt modelId="{C002AEC3-70A6-42FA-80CF-3AFB3B50B7AD}" type="pres">
      <dgm:prSet presAssocID="{5D1FC474-3978-470F-B3BD-39DCE05E6DF8}" presName="spaceBetweenRectangles" presStyleCnt="0"/>
      <dgm:spPr/>
    </dgm:pt>
    <dgm:pt modelId="{A0D3C2AD-65C8-4E21-97EA-B3E98687D46B}" type="pres">
      <dgm:prSet presAssocID="{064197D0-6DF9-4058-8FEF-93CD0771975A}" presName="parentLin" presStyleCnt="0"/>
      <dgm:spPr/>
    </dgm:pt>
    <dgm:pt modelId="{64844993-C023-4F87-BC8A-22AC40E2CDC3}" type="pres">
      <dgm:prSet presAssocID="{064197D0-6DF9-4058-8FEF-93CD0771975A}" presName="parentLeftMargin" presStyleLbl="node1" presStyleIdx="1" presStyleCnt="8"/>
      <dgm:spPr/>
    </dgm:pt>
    <dgm:pt modelId="{37849D82-2276-4B19-B31C-869D64F79E54}" type="pres">
      <dgm:prSet presAssocID="{064197D0-6DF9-4058-8FEF-93CD0771975A}" presName="parentText" presStyleLbl="node1" presStyleIdx="2" presStyleCnt="8">
        <dgm:presLayoutVars>
          <dgm:chMax val="0"/>
          <dgm:bulletEnabled val="1"/>
        </dgm:presLayoutVars>
      </dgm:prSet>
      <dgm:spPr/>
    </dgm:pt>
    <dgm:pt modelId="{BFD2588D-98F5-480E-830B-A9BA15CAA96E}" type="pres">
      <dgm:prSet presAssocID="{064197D0-6DF9-4058-8FEF-93CD0771975A}" presName="negativeSpace" presStyleCnt="0"/>
      <dgm:spPr/>
    </dgm:pt>
    <dgm:pt modelId="{9B356DAB-A186-4F60-8B18-5AF7FAA62EA0}" type="pres">
      <dgm:prSet presAssocID="{064197D0-6DF9-4058-8FEF-93CD0771975A}" presName="childText" presStyleLbl="conFgAcc1" presStyleIdx="2" presStyleCnt="8">
        <dgm:presLayoutVars>
          <dgm:bulletEnabled val="1"/>
        </dgm:presLayoutVars>
      </dgm:prSet>
      <dgm:spPr/>
    </dgm:pt>
    <dgm:pt modelId="{63362D0F-53D8-4591-B0FA-80FBC056B3F8}" type="pres">
      <dgm:prSet presAssocID="{1C5DC4A9-4829-4027-B7EE-79066EE840EA}" presName="spaceBetweenRectangles" presStyleCnt="0"/>
      <dgm:spPr/>
    </dgm:pt>
    <dgm:pt modelId="{077160FC-3377-435A-BA17-02279767BE21}" type="pres">
      <dgm:prSet presAssocID="{A57429C9-6E4D-45F9-B308-BD9515CBE078}" presName="parentLin" presStyleCnt="0"/>
      <dgm:spPr/>
    </dgm:pt>
    <dgm:pt modelId="{0FEAF2A8-EBFF-4A88-B282-7C04020BB169}" type="pres">
      <dgm:prSet presAssocID="{A57429C9-6E4D-45F9-B308-BD9515CBE078}" presName="parentLeftMargin" presStyleLbl="node1" presStyleIdx="2" presStyleCnt="8"/>
      <dgm:spPr/>
    </dgm:pt>
    <dgm:pt modelId="{243EF444-8447-4F8A-8D37-4EB4F190CE31}" type="pres">
      <dgm:prSet presAssocID="{A57429C9-6E4D-45F9-B308-BD9515CBE078}" presName="parentText" presStyleLbl="node1" presStyleIdx="3" presStyleCnt="8">
        <dgm:presLayoutVars>
          <dgm:chMax val="0"/>
          <dgm:bulletEnabled val="1"/>
        </dgm:presLayoutVars>
      </dgm:prSet>
      <dgm:spPr/>
    </dgm:pt>
    <dgm:pt modelId="{905A9493-DC79-44A9-BA2C-3B22DBE7A73B}" type="pres">
      <dgm:prSet presAssocID="{A57429C9-6E4D-45F9-B308-BD9515CBE078}" presName="negativeSpace" presStyleCnt="0"/>
      <dgm:spPr/>
    </dgm:pt>
    <dgm:pt modelId="{BDCA710B-5F3A-4D0F-A55A-5823CBD56CCB}" type="pres">
      <dgm:prSet presAssocID="{A57429C9-6E4D-45F9-B308-BD9515CBE078}" presName="childText" presStyleLbl="conFgAcc1" presStyleIdx="3" presStyleCnt="8">
        <dgm:presLayoutVars>
          <dgm:bulletEnabled val="1"/>
        </dgm:presLayoutVars>
      </dgm:prSet>
      <dgm:spPr/>
    </dgm:pt>
    <dgm:pt modelId="{2DB1F827-233A-40A3-922D-484559A15FE0}" type="pres">
      <dgm:prSet presAssocID="{F153E6E1-F657-46D9-8F2F-3F8BCB6CABF8}" presName="spaceBetweenRectangles" presStyleCnt="0"/>
      <dgm:spPr/>
    </dgm:pt>
    <dgm:pt modelId="{7102C639-67A6-4399-AF3A-4C09ABB57E3D}" type="pres">
      <dgm:prSet presAssocID="{5F2EB27D-7915-4D6A-822C-5A9A24CDBB1D}" presName="parentLin" presStyleCnt="0"/>
      <dgm:spPr/>
    </dgm:pt>
    <dgm:pt modelId="{137CF8A9-38B6-466C-871C-98E9AECE7C73}" type="pres">
      <dgm:prSet presAssocID="{5F2EB27D-7915-4D6A-822C-5A9A24CDBB1D}" presName="parentLeftMargin" presStyleLbl="node1" presStyleIdx="3" presStyleCnt="8"/>
      <dgm:spPr/>
    </dgm:pt>
    <dgm:pt modelId="{C9A16407-4894-4279-ACF9-8E8E714BD4B9}" type="pres">
      <dgm:prSet presAssocID="{5F2EB27D-7915-4D6A-822C-5A9A24CDBB1D}" presName="parentText" presStyleLbl="node1" presStyleIdx="4" presStyleCnt="8">
        <dgm:presLayoutVars>
          <dgm:chMax val="0"/>
          <dgm:bulletEnabled val="1"/>
        </dgm:presLayoutVars>
      </dgm:prSet>
      <dgm:spPr/>
    </dgm:pt>
    <dgm:pt modelId="{613AC46A-CAE3-4EDD-A076-099E992EFDF8}" type="pres">
      <dgm:prSet presAssocID="{5F2EB27D-7915-4D6A-822C-5A9A24CDBB1D}" presName="negativeSpace" presStyleCnt="0"/>
      <dgm:spPr/>
    </dgm:pt>
    <dgm:pt modelId="{55887975-0B92-4D17-A327-71EDCA33CE25}" type="pres">
      <dgm:prSet presAssocID="{5F2EB27D-7915-4D6A-822C-5A9A24CDBB1D}" presName="childText" presStyleLbl="conFgAcc1" presStyleIdx="4" presStyleCnt="8">
        <dgm:presLayoutVars>
          <dgm:bulletEnabled val="1"/>
        </dgm:presLayoutVars>
      </dgm:prSet>
      <dgm:spPr/>
    </dgm:pt>
    <dgm:pt modelId="{BFED4276-9FB9-41A3-B156-EE5B486D395C}" type="pres">
      <dgm:prSet presAssocID="{2D1A006E-99FE-4736-8842-448E4AFD20E7}" presName="spaceBetweenRectangles" presStyleCnt="0"/>
      <dgm:spPr/>
    </dgm:pt>
    <dgm:pt modelId="{A51C6F2F-0AD0-47E9-861D-BA1F67F8D177}" type="pres">
      <dgm:prSet presAssocID="{FB5C5AC0-3B5A-4ED5-87F2-53CD86E9D08B}" presName="parentLin" presStyleCnt="0"/>
      <dgm:spPr/>
    </dgm:pt>
    <dgm:pt modelId="{DC90AE33-71E3-47BF-AF1D-DE586447236A}" type="pres">
      <dgm:prSet presAssocID="{FB5C5AC0-3B5A-4ED5-87F2-53CD86E9D08B}" presName="parentLeftMargin" presStyleLbl="node1" presStyleIdx="4" presStyleCnt="8"/>
      <dgm:spPr/>
    </dgm:pt>
    <dgm:pt modelId="{34E89E6C-AC2F-4789-9D8E-16FA35471A69}" type="pres">
      <dgm:prSet presAssocID="{FB5C5AC0-3B5A-4ED5-87F2-53CD86E9D08B}" presName="parentText" presStyleLbl="node1" presStyleIdx="5" presStyleCnt="8">
        <dgm:presLayoutVars>
          <dgm:chMax val="0"/>
          <dgm:bulletEnabled val="1"/>
        </dgm:presLayoutVars>
      </dgm:prSet>
      <dgm:spPr/>
    </dgm:pt>
    <dgm:pt modelId="{FF0A5D5E-A96B-4164-A66B-82779EE95148}" type="pres">
      <dgm:prSet presAssocID="{FB5C5AC0-3B5A-4ED5-87F2-53CD86E9D08B}" presName="negativeSpace" presStyleCnt="0"/>
      <dgm:spPr/>
    </dgm:pt>
    <dgm:pt modelId="{03AC8571-FF77-4137-9BB5-FB465DBB2C52}" type="pres">
      <dgm:prSet presAssocID="{FB5C5AC0-3B5A-4ED5-87F2-53CD86E9D08B}" presName="childText" presStyleLbl="conFgAcc1" presStyleIdx="5" presStyleCnt="8">
        <dgm:presLayoutVars>
          <dgm:bulletEnabled val="1"/>
        </dgm:presLayoutVars>
      </dgm:prSet>
      <dgm:spPr/>
    </dgm:pt>
    <dgm:pt modelId="{3D438DD0-3521-41EB-AEE9-F8EFDA331AEA}" type="pres">
      <dgm:prSet presAssocID="{29AAC414-8D64-4BB6-9DD6-B3E3FE7F7AFE}" presName="spaceBetweenRectangles" presStyleCnt="0"/>
      <dgm:spPr/>
    </dgm:pt>
    <dgm:pt modelId="{C40C01C9-BEA6-4CC5-9A69-0EF18ED3AE03}" type="pres">
      <dgm:prSet presAssocID="{39E31E18-474D-4718-97BF-8B8C4B040D7F}" presName="parentLin" presStyleCnt="0"/>
      <dgm:spPr/>
    </dgm:pt>
    <dgm:pt modelId="{D087C6F6-DCD9-4B8E-AC1D-BC2CE233915A}" type="pres">
      <dgm:prSet presAssocID="{39E31E18-474D-4718-97BF-8B8C4B040D7F}" presName="parentLeftMargin" presStyleLbl="node1" presStyleIdx="5" presStyleCnt="8"/>
      <dgm:spPr/>
    </dgm:pt>
    <dgm:pt modelId="{23DB124A-E158-4A6A-B06D-364D09E0B378}" type="pres">
      <dgm:prSet presAssocID="{39E31E18-474D-4718-97BF-8B8C4B040D7F}" presName="parentText" presStyleLbl="node1" presStyleIdx="6" presStyleCnt="8">
        <dgm:presLayoutVars>
          <dgm:chMax val="0"/>
          <dgm:bulletEnabled val="1"/>
        </dgm:presLayoutVars>
      </dgm:prSet>
      <dgm:spPr/>
    </dgm:pt>
    <dgm:pt modelId="{1F9D594A-315E-42DB-8252-B0FA3FBC7E5D}" type="pres">
      <dgm:prSet presAssocID="{39E31E18-474D-4718-97BF-8B8C4B040D7F}" presName="negativeSpace" presStyleCnt="0"/>
      <dgm:spPr/>
    </dgm:pt>
    <dgm:pt modelId="{C8A68864-7A5A-4C49-9D25-213F9C5D92EC}" type="pres">
      <dgm:prSet presAssocID="{39E31E18-474D-4718-97BF-8B8C4B040D7F}" presName="childText" presStyleLbl="conFgAcc1" presStyleIdx="6" presStyleCnt="8">
        <dgm:presLayoutVars>
          <dgm:bulletEnabled val="1"/>
        </dgm:presLayoutVars>
      </dgm:prSet>
      <dgm:spPr/>
    </dgm:pt>
    <dgm:pt modelId="{2588AFD5-790D-4DE5-8D62-4694634E0AB3}" type="pres">
      <dgm:prSet presAssocID="{29089806-4D8B-4957-B2D7-3133F6F80B9E}" presName="spaceBetweenRectangles" presStyleCnt="0"/>
      <dgm:spPr/>
    </dgm:pt>
    <dgm:pt modelId="{1ECE5898-E72E-4BB8-91EC-F81DAB369669}" type="pres">
      <dgm:prSet presAssocID="{4411183F-2C62-4B31-B4EE-21FDEADE61A2}" presName="parentLin" presStyleCnt="0"/>
      <dgm:spPr/>
    </dgm:pt>
    <dgm:pt modelId="{6120D462-81DA-4DCD-9D3C-3C94A9F483FA}" type="pres">
      <dgm:prSet presAssocID="{4411183F-2C62-4B31-B4EE-21FDEADE61A2}" presName="parentLeftMargin" presStyleLbl="node1" presStyleIdx="6" presStyleCnt="8"/>
      <dgm:spPr/>
    </dgm:pt>
    <dgm:pt modelId="{A2BC927B-E9BB-4DE8-B573-F46B067A5573}" type="pres">
      <dgm:prSet presAssocID="{4411183F-2C62-4B31-B4EE-21FDEADE61A2}" presName="parentText" presStyleLbl="node1" presStyleIdx="7" presStyleCnt="8">
        <dgm:presLayoutVars>
          <dgm:chMax val="0"/>
          <dgm:bulletEnabled val="1"/>
        </dgm:presLayoutVars>
      </dgm:prSet>
      <dgm:spPr/>
    </dgm:pt>
    <dgm:pt modelId="{895A6286-36C0-41F0-8489-F59A6935669B}" type="pres">
      <dgm:prSet presAssocID="{4411183F-2C62-4B31-B4EE-21FDEADE61A2}" presName="negativeSpace" presStyleCnt="0"/>
      <dgm:spPr/>
    </dgm:pt>
    <dgm:pt modelId="{E336765D-9474-44F8-809E-B7FE0D502F0A}" type="pres">
      <dgm:prSet presAssocID="{4411183F-2C62-4B31-B4EE-21FDEADE61A2}" presName="childText" presStyleLbl="conFgAcc1" presStyleIdx="7" presStyleCnt="8">
        <dgm:presLayoutVars>
          <dgm:bulletEnabled val="1"/>
        </dgm:presLayoutVars>
      </dgm:prSet>
      <dgm:spPr/>
    </dgm:pt>
  </dgm:ptLst>
  <dgm:cxnLst>
    <dgm:cxn modelId="{A84F0101-1B8D-47C5-9F28-1A9FE894B1AF}" type="presOf" srcId="{F68794C5-6C6C-4D27-AC0E-F318A8122E53}" destId="{CA829FA0-A007-4F01-B723-ED036EA851B3}" srcOrd="0" destOrd="0" presId="urn:microsoft.com/office/officeart/2005/8/layout/list1"/>
    <dgm:cxn modelId="{F7E24102-ADA4-4F0B-A58B-681A9656018B}" type="presOf" srcId="{5F2EB27D-7915-4D6A-822C-5A9A24CDBB1D}" destId="{137CF8A9-38B6-466C-871C-98E9AECE7C73}" srcOrd="0" destOrd="0" presId="urn:microsoft.com/office/officeart/2005/8/layout/list1"/>
    <dgm:cxn modelId="{BA93E307-B6F5-4E28-BEC3-BCEE4BB7B798}" type="presOf" srcId="{4411183F-2C62-4B31-B4EE-21FDEADE61A2}" destId="{6120D462-81DA-4DCD-9D3C-3C94A9F483FA}" srcOrd="0" destOrd="0" presId="urn:microsoft.com/office/officeart/2005/8/layout/list1"/>
    <dgm:cxn modelId="{00CF131A-0DFF-4BC2-BD43-4EE3350CCA55}" type="presOf" srcId="{0D8F0977-EAA9-4EA2-912B-AA9132F3C18D}" destId="{0598362A-ACDA-41B0-882C-795393111221}" srcOrd="0" destOrd="0" presId="urn:microsoft.com/office/officeart/2005/8/layout/list1"/>
    <dgm:cxn modelId="{BF038C1E-EC31-4813-90FD-E51CB89C7775}" type="presOf" srcId="{F68794C5-6C6C-4D27-AC0E-F318A8122E53}" destId="{B762EF2F-5AD5-4A00-A027-B2C42C1F893D}" srcOrd="1" destOrd="0" presId="urn:microsoft.com/office/officeart/2005/8/layout/list1"/>
    <dgm:cxn modelId="{9258F32D-42F8-447C-8381-0D22052D60ED}" type="presOf" srcId="{4411183F-2C62-4B31-B4EE-21FDEADE61A2}" destId="{A2BC927B-E9BB-4DE8-B573-F46B067A5573}" srcOrd="1" destOrd="0" presId="urn:microsoft.com/office/officeart/2005/8/layout/list1"/>
    <dgm:cxn modelId="{4AACDA61-B92F-478C-8560-F137073E3B7C}" srcId="{66E9C67B-FB46-4C14-BAB1-EA7D93A4CCEE}" destId="{4411183F-2C62-4B31-B4EE-21FDEADE61A2}" srcOrd="7" destOrd="0" parTransId="{915824F6-B2ED-4288-BCF8-87FE7AEB3326}" sibTransId="{A792333A-3E3D-41AB-BE4B-C4F3203A7AE8}"/>
    <dgm:cxn modelId="{3DDF354E-4493-4758-97C6-12FAECF67BAC}" srcId="{66E9C67B-FB46-4C14-BAB1-EA7D93A4CCEE}" destId="{064197D0-6DF9-4058-8FEF-93CD0771975A}" srcOrd="2" destOrd="0" parTransId="{D156B1CA-C56E-4324-9DB6-834ED5666957}" sibTransId="{1C5DC4A9-4829-4027-B7EE-79066EE840EA}"/>
    <dgm:cxn modelId="{5E7F3F72-2CE0-4DB7-B695-1C977489672E}" type="presOf" srcId="{A57429C9-6E4D-45F9-B308-BD9515CBE078}" destId="{243EF444-8447-4F8A-8D37-4EB4F190CE31}" srcOrd="1" destOrd="0" presId="urn:microsoft.com/office/officeart/2005/8/layout/list1"/>
    <dgm:cxn modelId="{703B4D52-7D1E-4397-B528-95C325B27735}" type="presOf" srcId="{39E31E18-474D-4718-97BF-8B8C4B040D7F}" destId="{23DB124A-E158-4A6A-B06D-364D09E0B378}" srcOrd="1" destOrd="0" presId="urn:microsoft.com/office/officeart/2005/8/layout/list1"/>
    <dgm:cxn modelId="{4450B87E-5745-46AB-9CD5-84F2FFFF9FD2}" type="presOf" srcId="{FB5C5AC0-3B5A-4ED5-87F2-53CD86E9D08B}" destId="{DC90AE33-71E3-47BF-AF1D-DE586447236A}" srcOrd="0" destOrd="0" presId="urn:microsoft.com/office/officeart/2005/8/layout/list1"/>
    <dgm:cxn modelId="{89EB4180-C774-4DD0-BC01-A0DBA534E448}" srcId="{66E9C67B-FB46-4C14-BAB1-EA7D93A4CCEE}" destId="{FB5C5AC0-3B5A-4ED5-87F2-53CD86E9D08B}" srcOrd="5" destOrd="0" parTransId="{9621174B-2A81-45C3-BF17-0A75903F0B0D}" sibTransId="{29AAC414-8D64-4BB6-9DD6-B3E3FE7F7AFE}"/>
    <dgm:cxn modelId="{82E25580-7901-42F9-8159-A0F196BE0F05}" type="presOf" srcId="{39E31E18-474D-4718-97BF-8B8C4B040D7F}" destId="{D087C6F6-DCD9-4B8E-AC1D-BC2CE233915A}" srcOrd="0" destOrd="0" presId="urn:microsoft.com/office/officeart/2005/8/layout/list1"/>
    <dgm:cxn modelId="{E88FC283-3E28-4067-94EB-452B40B7EB8E}" type="presOf" srcId="{5F2EB27D-7915-4D6A-822C-5A9A24CDBB1D}" destId="{C9A16407-4894-4279-ACF9-8E8E714BD4B9}" srcOrd="1" destOrd="0" presId="urn:microsoft.com/office/officeart/2005/8/layout/list1"/>
    <dgm:cxn modelId="{5689DA86-3FB5-4FD2-AC8F-73DBD9B9A6DD}" type="presOf" srcId="{66E9C67B-FB46-4C14-BAB1-EA7D93A4CCEE}" destId="{8EB6F5D1-9B41-4383-A14B-A846C67CB668}" srcOrd="0" destOrd="0" presId="urn:microsoft.com/office/officeart/2005/8/layout/list1"/>
    <dgm:cxn modelId="{D7696E88-8872-416E-AED1-FA93550B0ED2}" type="presOf" srcId="{0D8F0977-EAA9-4EA2-912B-AA9132F3C18D}" destId="{102539B2-93B2-481A-BEC6-D239B280397E}" srcOrd="1" destOrd="0" presId="urn:microsoft.com/office/officeart/2005/8/layout/list1"/>
    <dgm:cxn modelId="{E7753297-49C1-49EE-ACBF-9FD14A64BA87}" srcId="{66E9C67B-FB46-4C14-BAB1-EA7D93A4CCEE}" destId="{5F2EB27D-7915-4D6A-822C-5A9A24CDBB1D}" srcOrd="4" destOrd="0" parTransId="{40B32414-31B1-441F-AF11-68BC765A6F47}" sibTransId="{2D1A006E-99FE-4736-8842-448E4AFD20E7}"/>
    <dgm:cxn modelId="{E97A84A3-25A0-4CF9-A0BC-3E3463E77A3C}" srcId="{66E9C67B-FB46-4C14-BAB1-EA7D93A4CCEE}" destId="{0D8F0977-EAA9-4EA2-912B-AA9132F3C18D}" srcOrd="0" destOrd="0" parTransId="{CB974A73-F672-4A4A-8332-6E770558370E}" sibTransId="{3992A27A-F71D-4D1C-BC86-25915C13FC8F}"/>
    <dgm:cxn modelId="{A2340FAC-F61D-4D60-B853-0D831E9B4A4F}" srcId="{66E9C67B-FB46-4C14-BAB1-EA7D93A4CCEE}" destId="{F68794C5-6C6C-4D27-AC0E-F318A8122E53}" srcOrd="1" destOrd="0" parTransId="{C109CD24-FE11-4687-8984-EA5D81719D10}" sibTransId="{5D1FC474-3978-470F-B3BD-39DCE05E6DF8}"/>
    <dgm:cxn modelId="{6E73CEBE-C626-483C-911A-7ADE4E4DE4FE}" type="presOf" srcId="{A57429C9-6E4D-45F9-B308-BD9515CBE078}" destId="{0FEAF2A8-EBFF-4A88-B282-7C04020BB169}" srcOrd="0" destOrd="0" presId="urn:microsoft.com/office/officeart/2005/8/layout/list1"/>
    <dgm:cxn modelId="{D10A0EC0-06A2-48DD-A1F6-C7FDB7E73EA6}" type="presOf" srcId="{064197D0-6DF9-4058-8FEF-93CD0771975A}" destId="{64844993-C023-4F87-BC8A-22AC40E2CDC3}" srcOrd="0" destOrd="0" presId="urn:microsoft.com/office/officeart/2005/8/layout/list1"/>
    <dgm:cxn modelId="{4D5527CA-2B1A-4E76-BD2B-D44100606B39}" type="presOf" srcId="{064197D0-6DF9-4058-8FEF-93CD0771975A}" destId="{37849D82-2276-4B19-B31C-869D64F79E54}" srcOrd="1" destOrd="0" presId="urn:microsoft.com/office/officeart/2005/8/layout/list1"/>
    <dgm:cxn modelId="{98289DD7-3B9A-40E8-8BD4-DA347C2C041E}" srcId="{66E9C67B-FB46-4C14-BAB1-EA7D93A4CCEE}" destId="{A57429C9-6E4D-45F9-B308-BD9515CBE078}" srcOrd="3" destOrd="0" parTransId="{84440BC8-AE13-4B8D-BD03-8101FF488429}" sibTransId="{F153E6E1-F657-46D9-8F2F-3F8BCB6CABF8}"/>
    <dgm:cxn modelId="{1E4DC7F1-C323-4DBD-AA70-5230E9513CDB}" srcId="{66E9C67B-FB46-4C14-BAB1-EA7D93A4CCEE}" destId="{39E31E18-474D-4718-97BF-8B8C4B040D7F}" srcOrd="6" destOrd="0" parTransId="{FD226C34-7458-4B2B-853A-EB49E7073A8F}" sibTransId="{29089806-4D8B-4957-B2D7-3133F6F80B9E}"/>
    <dgm:cxn modelId="{2D6787FC-379E-4DFC-90AA-BCD7FDC6DDF8}" type="presOf" srcId="{FB5C5AC0-3B5A-4ED5-87F2-53CD86E9D08B}" destId="{34E89E6C-AC2F-4789-9D8E-16FA35471A69}" srcOrd="1" destOrd="0" presId="urn:microsoft.com/office/officeart/2005/8/layout/list1"/>
    <dgm:cxn modelId="{A2B087E9-9331-4840-9BAF-8978A95801DA}" type="presParOf" srcId="{8EB6F5D1-9B41-4383-A14B-A846C67CB668}" destId="{DF9E1C68-F2D9-4ADE-9C15-BB0442D7D0B9}" srcOrd="0" destOrd="0" presId="urn:microsoft.com/office/officeart/2005/8/layout/list1"/>
    <dgm:cxn modelId="{DB29FD77-643C-48B8-A8E7-5C5F124327DB}" type="presParOf" srcId="{DF9E1C68-F2D9-4ADE-9C15-BB0442D7D0B9}" destId="{0598362A-ACDA-41B0-882C-795393111221}" srcOrd="0" destOrd="0" presId="urn:microsoft.com/office/officeart/2005/8/layout/list1"/>
    <dgm:cxn modelId="{15A2E2FF-BB43-44AB-A178-41C427D3A59D}" type="presParOf" srcId="{DF9E1C68-F2D9-4ADE-9C15-BB0442D7D0B9}" destId="{102539B2-93B2-481A-BEC6-D239B280397E}" srcOrd="1" destOrd="0" presId="urn:microsoft.com/office/officeart/2005/8/layout/list1"/>
    <dgm:cxn modelId="{45B5B182-2219-41FA-82FF-550EFECE840B}" type="presParOf" srcId="{8EB6F5D1-9B41-4383-A14B-A846C67CB668}" destId="{212F23B7-F2AE-44CC-94AD-0A0E5183A024}" srcOrd="1" destOrd="0" presId="urn:microsoft.com/office/officeart/2005/8/layout/list1"/>
    <dgm:cxn modelId="{AD1D5B34-BFF7-41A0-B476-9F3AEB4A5DED}" type="presParOf" srcId="{8EB6F5D1-9B41-4383-A14B-A846C67CB668}" destId="{92808C71-73FA-44FF-A6A2-0A8F7D094876}" srcOrd="2" destOrd="0" presId="urn:microsoft.com/office/officeart/2005/8/layout/list1"/>
    <dgm:cxn modelId="{F1E51138-9A39-48C9-8062-153B4C73F8DE}" type="presParOf" srcId="{8EB6F5D1-9B41-4383-A14B-A846C67CB668}" destId="{FDF81B81-21CA-4F38-97FD-895467D37EE9}" srcOrd="3" destOrd="0" presId="urn:microsoft.com/office/officeart/2005/8/layout/list1"/>
    <dgm:cxn modelId="{85175A3D-CCF5-49F2-9C8C-010E327A2CC9}" type="presParOf" srcId="{8EB6F5D1-9B41-4383-A14B-A846C67CB668}" destId="{A3CA417D-5652-4260-B5F1-849C001C6851}" srcOrd="4" destOrd="0" presId="urn:microsoft.com/office/officeart/2005/8/layout/list1"/>
    <dgm:cxn modelId="{8B4F4296-A220-46B3-A9D9-95E415468319}" type="presParOf" srcId="{A3CA417D-5652-4260-B5F1-849C001C6851}" destId="{CA829FA0-A007-4F01-B723-ED036EA851B3}" srcOrd="0" destOrd="0" presId="urn:microsoft.com/office/officeart/2005/8/layout/list1"/>
    <dgm:cxn modelId="{9AC47319-58FE-4520-833E-6E5B304C5E40}" type="presParOf" srcId="{A3CA417D-5652-4260-B5F1-849C001C6851}" destId="{B762EF2F-5AD5-4A00-A027-B2C42C1F893D}" srcOrd="1" destOrd="0" presId="urn:microsoft.com/office/officeart/2005/8/layout/list1"/>
    <dgm:cxn modelId="{DE4BF82D-05AA-4964-987B-930C5CA6E81B}" type="presParOf" srcId="{8EB6F5D1-9B41-4383-A14B-A846C67CB668}" destId="{5C524480-1775-43C5-AFAB-98FC69B704B2}" srcOrd="5" destOrd="0" presId="urn:microsoft.com/office/officeart/2005/8/layout/list1"/>
    <dgm:cxn modelId="{47B3BA1F-D288-4E4E-B3F2-65CFBCF4DDB0}" type="presParOf" srcId="{8EB6F5D1-9B41-4383-A14B-A846C67CB668}" destId="{2E9E9040-F693-4E23-B854-AA53D9D67E97}" srcOrd="6" destOrd="0" presId="urn:microsoft.com/office/officeart/2005/8/layout/list1"/>
    <dgm:cxn modelId="{ADF10178-C469-4687-98F2-D185779BCBAF}" type="presParOf" srcId="{8EB6F5D1-9B41-4383-A14B-A846C67CB668}" destId="{C002AEC3-70A6-42FA-80CF-3AFB3B50B7AD}" srcOrd="7" destOrd="0" presId="urn:microsoft.com/office/officeart/2005/8/layout/list1"/>
    <dgm:cxn modelId="{330AC3B1-F688-41B2-B2C2-E30764157D5B}" type="presParOf" srcId="{8EB6F5D1-9B41-4383-A14B-A846C67CB668}" destId="{A0D3C2AD-65C8-4E21-97EA-B3E98687D46B}" srcOrd="8" destOrd="0" presId="urn:microsoft.com/office/officeart/2005/8/layout/list1"/>
    <dgm:cxn modelId="{5F7A6DED-0A11-4389-8FD5-7363E4B857C6}" type="presParOf" srcId="{A0D3C2AD-65C8-4E21-97EA-B3E98687D46B}" destId="{64844993-C023-4F87-BC8A-22AC40E2CDC3}" srcOrd="0" destOrd="0" presId="urn:microsoft.com/office/officeart/2005/8/layout/list1"/>
    <dgm:cxn modelId="{E9FE07A9-6253-4453-B525-765F1F54BF97}" type="presParOf" srcId="{A0D3C2AD-65C8-4E21-97EA-B3E98687D46B}" destId="{37849D82-2276-4B19-B31C-869D64F79E54}" srcOrd="1" destOrd="0" presId="urn:microsoft.com/office/officeart/2005/8/layout/list1"/>
    <dgm:cxn modelId="{829978B3-93ED-491C-AD0E-BFBC666D63B9}" type="presParOf" srcId="{8EB6F5D1-9B41-4383-A14B-A846C67CB668}" destId="{BFD2588D-98F5-480E-830B-A9BA15CAA96E}" srcOrd="9" destOrd="0" presId="urn:microsoft.com/office/officeart/2005/8/layout/list1"/>
    <dgm:cxn modelId="{1008C37F-2AD5-4318-B939-FE5EABA2BE56}" type="presParOf" srcId="{8EB6F5D1-9B41-4383-A14B-A846C67CB668}" destId="{9B356DAB-A186-4F60-8B18-5AF7FAA62EA0}" srcOrd="10" destOrd="0" presId="urn:microsoft.com/office/officeart/2005/8/layout/list1"/>
    <dgm:cxn modelId="{640F09C8-3930-445D-B7DB-3A17EBA1144E}" type="presParOf" srcId="{8EB6F5D1-9B41-4383-A14B-A846C67CB668}" destId="{63362D0F-53D8-4591-B0FA-80FBC056B3F8}" srcOrd="11" destOrd="0" presId="urn:microsoft.com/office/officeart/2005/8/layout/list1"/>
    <dgm:cxn modelId="{F17FAE6A-E484-44F5-9C97-3A7A7CB06987}" type="presParOf" srcId="{8EB6F5D1-9B41-4383-A14B-A846C67CB668}" destId="{077160FC-3377-435A-BA17-02279767BE21}" srcOrd="12" destOrd="0" presId="urn:microsoft.com/office/officeart/2005/8/layout/list1"/>
    <dgm:cxn modelId="{3E722DBD-E110-44A3-8104-0ECC271C32DD}" type="presParOf" srcId="{077160FC-3377-435A-BA17-02279767BE21}" destId="{0FEAF2A8-EBFF-4A88-B282-7C04020BB169}" srcOrd="0" destOrd="0" presId="urn:microsoft.com/office/officeart/2005/8/layout/list1"/>
    <dgm:cxn modelId="{BAFED4AD-8428-430C-8390-00061A0BB259}" type="presParOf" srcId="{077160FC-3377-435A-BA17-02279767BE21}" destId="{243EF444-8447-4F8A-8D37-4EB4F190CE31}" srcOrd="1" destOrd="0" presId="urn:microsoft.com/office/officeart/2005/8/layout/list1"/>
    <dgm:cxn modelId="{78938917-F929-42EA-BD15-7E650C273831}" type="presParOf" srcId="{8EB6F5D1-9B41-4383-A14B-A846C67CB668}" destId="{905A9493-DC79-44A9-BA2C-3B22DBE7A73B}" srcOrd="13" destOrd="0" presId="urn:microsoft.com/office/officeart/2005/8/layout/list1"/>
    <dgm:cxn modelId="{1F0E9A51-309D-4417-ADFA-08D727394E7D}" type="presParOf" srcId="{8EB6F5D1-9B41-4383-A14B-A846C67CB668}" destId="{BDCA710B-5F3A-4D0F-A55A-5823CBD56CCB}" srcOrd="14" destOrd="0" presId="urn:microsoft.com/office/officeart/2005/8/layout/list1"/>
    <dgm:cxn modelId="{DE4708F6-B71C-42D6-90B2-9B6F27107E0D}" type="presParOf" srcId="{8EB6F5D1-9B41-4383-A14B-A846C67CB668}" destId="{2DB1F827-233A-40A3-922D-484559A15FE0}" srcOrd="15" destOrd="0" presId="urn:microsoft.com/office/officeart/2005/8/layout/list1"/>
    <dgm:cxn modelId="{FF2B26C7-1DF0-4F08-B6C9-30F4F50C189C}" type="presParOf" srcId="{8EB6F5D1-9B41-4383-A14B-A846C67CB668}" destId="{7102C639-67A6-4399-AF3A-4C09ABB57E3D}" srcOrd="16" destOrd="0" presId="urn:microsoft.com/office/officeart/2005/8/layout/list1"/>
    <dgm:cxn modelId="{9775DD1F-B3C3-432E-BAEB-138610BA2B45}" type="presParOf" srcId="{7102C639-67A6-4399-AF3A-4C09ABB57E3D}" destId="{137CF8A9-38B6-466C-871C-98E9AECE7C73}" srcOrd="0" destOrd="0" presId="urn:microsoft.com/office/officeart/2005/8/layout/list1"/>
    <dgm:cxn modelId="{740BA2EF-01E5-4ECD-B464-965D17DA228A}" type="presParOf" srcId="{7102C639-67A6-4399-AF3A-4C09ABB57E3D}" destId="{C9A16407-4894-4279-ACF9-8E8E714BD4B9}" srcOrd="1" destOrd="0" presId="urn:microsoft.com/office/officeart/2005/8/layout/list1"/>
    <dgm:cxn modelId="{31F45487-46E5-49B3-ABE7-80480DA16ED6}" type="presParOf" srcId="{8EB6F5D1-9B41-4383-A14B-A846C67CB668}" destId="{613AC46A-CAE3-4EDD-A076-099E992EFDF8}" srcOrd="17" destOrd="0" presId="urn:microsoft.com/office/officeart/2005/8/layout/list1"/>
    <dgm:cxn modelId="{15FF4AC7-F821-4578-A850-91515F7E2490}" type="presParOf" srcId="{8EB6F5D1-9B41-4383-A14B-A846C67CB668}" destId="{55887975-0B92-4D17-A327-71EDCA33CE25}" srcOrd="18" destOrd="0" presId="urn:microsoft.com/office/officeart/2005/8/layout/list1"/>
    <dgm:cxn modelId="{FB702DE5-5BAF-48F4-821D-46185E9B152F}" type="presParOf" srcId="{8EB6F5D1-9B41-4383-A14B-A846C67CB668}" destId="{BFED4276-9FB9-41A3-B156-EE5B486D395C}" srcOrd="19" destOrd="0" presId="urn:microsoft.com/office/officeart/2005/8/layout/list1"/>
    <dgm:cxn modelId="{A04999CA-5DA1-4CE2-87F0-0ED5EEA36DCD}" type="presParOf" srcId="{8EB6F5D1-9B41-4383-A14B-A846C67CB668}" destId="{A51C6F2F-0AD0-47E9-861D-BA1F67F8D177}" srcOrd="20" destOrd="0" presId="urn:microsoft.com/office/officeart/2005/8/layout/list1"/>
    <dgm:cxn modelId="{3862658E-D082-48B6-97A1-4FE6BED4AA31}" type="presParOf" srcId="{A51C6F2F-0AD0-47E9-861D-BA1F67F8D177}" destId="{DC90AE33-71E3-47BF-AF1D-DE586447236A}" srcOrd="0" destOrd="0" presId="urn:microsoft.com/office/officeart/2005/8/layout/list1"/>
    <dgm:cxn modelId="{1688572E-1BD8-4BBF-A6E1-E1DE2569B2D3}" type="presParOf" srcId="{A51C6F2F-0AD0-47E9-861D-BA1F67F8D177}" destId="{34E89E6C-AC2F-4789-9D8E-16FA35471A69}" srcOrd="1" destOrd="0" presId="urn:microsoft.com/office/officeart/2005/8/layout/list1"/>
    <dgm:cxn modelId="{2B47001A-0BF9-4BB8-8256-CDFDECC4295E}" type="presParOf" srcId="{8EB6F5D1-9B41-4383-A14B-A846C67CB668}" destId="{FF0A5D5E-A96B-4164-A66B-82779EE95148}" srcOrd="21" destOrd="0" presId="urn:microsoft.com/office/officeart/2005/8/layout/list1"/>
    <dgm:cxn modelId="{9105FEB0-5DB6-4272-A72C-99B1D0B1B5A5}" type="presParOf" srcId="{8EB6F5D1-9B41-4383-A14B-A846C67CB668}" destId="{03AC8571-FF77-4137-9BB5-FB465DBB2C52}" srcOrd="22" destOrd="0" presId="urn:microsoft.com/office/officeart/2005/8/layout/list1"/>
    <dgm:cxn modelId="{CBF83738-9EBA-47EC-BC8F-F8737F4CA026}" type="presParOf" srcId="{8EB6F5D1-9B41-4383-A14B-A846C67CB668}" destId="{3D438DD0-3521-41EB-AEE9-F8EFDA331AEA}" srcOrd="23" destOrd="0" presId="urn:microsoft.com/office/officeart/2005/8/layout/list1"/>
    <dgm:cxn modelId="{3395CBE0-9924-4F2C-84B8-8A1EB1864032}" type="presParOf" srcId="{8EB6F5D1-9B41-4383-A14B-A846C67CB668}" destId="{C40C01C9-BEA6-4CC5-9A69-0EF18ED3AE03}" srcOrd="24" destOrd="0" presId="urn:microsoft.com/office/officeart/2005/8/layout/list1"/>
    <dgm:cxn modelId="{EBDCC216-BB10-4DD2-AF05-3C2A84B361A0}" type="presParOf" srcId="{C40C01C9-BEA6-4CC5-9A69-0EF18ED3AE03}" destId="{D087C6F6-DCD9-4B8E-AC1D-BC2CE233915A}" srcOrd="0" destOrd="0" presId="urn:microsoft.com/office/officeart/2005/8/layout/list1"/>
    <dgm:cxn modelId="{EF9BEEAA-E479-4A08-9D67-DC6248EA34DA}" type="presParOf" srcId="{C40C01C9-BEA6-4CC5-9A69-0EF18ED3AE03}" destId="{23DB124A-E158-4A6A-B06D-364D09E0B378}" srcOrd="1" destOrd="0" presId="urn:microsoft.com/office/officeart/2005/8/layout/list1"/>
    <dgm:cxn modelId="{02E592C0-B4AE-4423-AF61-20BF02B19960}" type="presParOf" srcId="{8EB6F5D1-9B41-4383-A14B-A846C67CB668}" destId="{1F9D594A-315E-42DB-8252-B0FA3FBC7E5D}" srcOrd="25" destOrd="0" presId="urn:microsoft.com/office/officeart/2005/8/layout/list1"/>
    <dgm:cxn modelId="{CFC6FCEC-764C-4739-8C8C-B90FD971C692}" type="presParOf" srcId="{8EB6F5D1-9B41-4383-A14B-A846C67CB668}" destId="{C8A68864-7A5A-4C49-9D25-213F9C5D92EC}" srcOrd="26" destOrd="0" presId="urn:microsoft.com/office/officeart/2005/8/layout/list1"/>
    <dgm:cxn modelId="{B5181310-869E-4220-8299-A7D1C18F58D3}" type="presParOf" srcId="{8EB6F5D1-9B41-4383-A14B-A846C67CB668}" destId="{2588AFD5-790D-4DE5-8D62-4694634E0AB3}" srcOrd="27" destOrd="0" presId="urn:microsoft.com/office/officeart/2005/8/layout/list1"/>
    <dgm:cxn modelId="{506546CD-EA02-42B3-AF2C-F884FBD42737}" type="presParOf" srcId="{8EB6F5D1-9B41-4383-A14B-A846C67CB668}" destId="{1ECE5898-E72E-4BB8-91EC-F81DAB369669}" srcOrd="28" destOrd="0" presId="urn:microsoft.com/office/officeart/2005/8/layout/list1"/>
    <dgm:cxn modelId="{8E2A0C04-8471-4E8E-84E9-48E77CEB9A68}" type="presParOf" srcId="{1ECE5898-E72E-4BB8-91EC-F81DAB369669}" destId="{6120D462-81DA-4DCD-9D3C-3C94A9F483FA}" srcOrd="0" destOrd="0" presId="urn:microsoft.com/office/officeart/2005/8/layout/list1"/>
    <dgm:cxn modelId="{63CC9C47-08EB-49D3-A60E-FFAA7006BBDC}" type="presParOf" srcId="{1ECE5898-E72E-4BB8-91EC-F81DAB369669}" destId="{A2BC927B-E9BB-4DE8-B573-F46B067A5573}" srcOrd="1" destOrd="0" presId="urn:microsoft.com/office/officeart/2005/8/layout/list1"/>
    <dgm:cxn modelId="{393C713B-4430-4D7B-85D2-7D1AA0210CD4}" type="presParOf" srcId="{8EB6F5D1-9B41-4383-A14B-A846C67CB668}" destId="{895A6286-36C0-41F0-8489-F59A6935669B}" srcOrd="29" destOrd="0" presId="urn:microsoft.com/office/officeart/2005/8/layout/list1"/>
    <dgm:cxn modelId="{2C292E53-8675-4FD2-B275-7BB03983BB33}" type="presParOf" srcId="{8EB6F5D1-9B41-4383-A14B-A846C67CB668}" destId="{E336765D-9474-44F8-809E-B7FE0D502F0A}" srcOrd="30" destOrd="0" presId="urn:microsoft.com/office/officeart/2005/8/layout/list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2D69A5-5498-43DC-AC96-65EBA5E65578}" type="doc">
      <dgm:prSet loTypeId="urn:microsoft.com/office/officeart/2005/8/layout/vList6" loCatId="list" qsTypeId="urn:microsoft.com/office/officeart/2005/8/quickstyle/3d4" qsCatId="3D" csTypeId="urn:microsoft.com/office/officeart/2005/8/colors/colorful3" csCatId="colorful" phldr="1"/>
      <dgm:spPr/>
      <dgm:t>
        <a:bodyPr/>
        <a:lstStyle/>
        <a:p>
          <a:endParaRPr lang="ru-RU"/>
        </a:p>
      </dgm:t>
    </dgm:pt>
    <dgm:pt modelId="{6787E0CE-345B-49AA-95E3-30430CDD66B7}" type="pres">
      <dgm:prSet presAssocID="{C32D69A5-5498-43DC-AC96-65EBA5E65578}" presName="Name0" presStyleCnt="0">
        <dgm:presLayoutVars>
          <dgm:dir/>
          <dgm:animLvl val="lvl"/>
          <dgm:resizeHandles/>
        </dgm:presLayoutVars>
      </dgm:prSet>
      <dgm:spPr/>
    </dgm:pt>
  </dgm:ptLst>
  <dgm:cxnLst>
    <dgm:cxn modelId="{49F4B06C-0229-41DA-A565-A7C38A787D6B}" type="presOf" srcId="{C32D69A5-5498-43DC-AC96-65EBA5E65578}" destId="{6787E0CE-345B-49AA-95E3-30430CDD66B7}" srcOrd="0"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9F1E24C-62C1-4891-8387-CAF36C683C2E}" type="doc">
      <dgm:prSet loTypeId="urn:microsoft.com/office/officeart/2005/8/layout/chevron2" loCatId="list" qsTypeId="urn:microsoft.com/office/officeart/2005/8/quickstyle/simple1" qsCatId="simple" csTypeId="urn:microsoft.com/office/officeart/2005/8/colors/accent1_2" csCatId="accent1" phldr="0"/>
      <dgm:spPr/>
      <dgm:t>
        <a:bodyPr/>
        <a:lstStyle/>
        <a:p>
          <a:endParaRPr lang="ru-RU"/>
        </a:p>
      </dgm:t>
    </dgm:pt>
    <dgm:pt modelId="{35669663-DCCF-42DA-A455-7E72DE38647E}" type="pres">
      <dgm:prSet presAssocID="{D9F1E24C-62C1-4891-8387-CAF36C683C2E}" presName="linearFlow" presStyleCnt="0">
        <dgm:presLayoutVars>
          <dgm:dir/>
          <dgm:animLvl val="lvl"/>
          <dgm:resizeHandles val="exact"/>
        </dgm:presLayoutVars>
      </dgm:prSet>
      <dgm:spPr/>
    </dgm:pt>
  </dgm:ptLst>
  <dgm:cxnLst>
    <dgm:cxn modelId="{720AF688-97B8-4865-8081-BDC18957BB33}" type="presOf" srcId="{D9F1E24C-62C1-4891-8387-CAF36C683C2E}" destId="{35669663-DCCF-42DA-A455-7E72DE38647E}" srcOrd="0"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904E4AF-59CE-4022-B562-0D03E0E92547}" type="doc">
      <dgm:prSet loTypeId="urn:microsoft.com/office/officeart/2005/8/layout/vList6" loCatId="list" qsTypeId="urn:microsoft.com/office/officeart/2005/8/quickstyle/3d7" qsCatId="3D" csTypeId="urn:microsoft.com/office/officeart/2005/8/colors/accent1_2" csCatId="accent1" phldr="1"/>
      <dgm:spPr/>
      <dgm:t>
        <a:bodyPr/>
        <a:lstStyle/>
        <a:p>
          <a:endParaRPr lang="ru-RU"/>
        </a:p>
      </dgm:t>
    </dgm:pt>
    <dgm:pt modelId="{01F97332-2177-48AF-871F-6CD8ADD23EA7}">
      <dgm:prSet phldrT="[Текст]"/>
      <dgm:spPr/>
      <dgm:t>
        <a:bodyPr/>
        <a:lstStyle/>
        <a:p>
          <a:r>
            <a:rPr lang="ro-RO" dirty="0"/>
            <a:t>569</a:t>
          </a:r>
          <a:endParaRPr lang="ru-RU" dirty="0"/>
        </a:p>
      </dgm:t>
    </dgm:pt>
    <dgm:pt modelId="{90338CD8-5696-4C34-9C04-2B56A630A325}" type="parTrans" cxnId="{F5A87542-C75F-433E-AD27-B9287AB178C7}">
      <dgm:prSet/>
      <dgm:spPr/>
      <dgm:t>
        <a:bodyPr/>
        <a:lstStyle/>
        <a:p>
          <a:endParaRPr lang="ru-RU"/>
        </a:p>
      </dgm:t>
    </dgm:pt>
    <dgm:pt modelId="{EE679542-DC80-4058-BED8-F98EC275F046}" type="sibTrans" cxnId="{F5A87542-C75F-433E-AD27-B9287AB178C7}">
      <dgm:prSet/>
      <dgm:spPr/>
      <dgm:t>
        <a:bodyPr/>
        <a:lstStyle/>
        <a:p>
          <a:endParaRPr lang="ru-RU"/>
        </a:p>
      </dgm:t>
    </dgm:pt>
    <dgm:pt modelId="{D1793929-F148-4270-A6BE-D94A29928DC0}">
      <dgm:prSet phldrT="[Текст]"/>
      <dgm:spPr/>
      <dgm:t>
        <a:bodyPr/>
        <a:lstStyle/>
        <a:p>
          <a:r>
            <a:rPr lang="ro-RO" dirty="0"/>
            <a:t>Petiții parvenite de la persoanele fizice</a:t>
          </a:r>
          <a:endParaRPr lang="ru-RU" dirty="0"/>
        </a:p>
      </dgm:t>
    </dgm:pt>
    <dgm:pt modelId="{332F8216-79EA-4DEC-86C2-183996FBE87E}" type="parTrans" cxnId="{00D26390-F4D8-4845-AB02-6C9343083131}">
      <dgm:prSet/>
      <dgm:spPr/>
      <dgm:t>
        <a:bodyPr/>
        <a:lstStyle/>
        <a:p>
          <a:endParaRPr lang="ru-RU"/>
        </a:p>
      </dgm:t>
    </dgm:pt>
    <dgm:pt modelId="{DA1F851C-6238-4193-AB12-6484D3902361}" type="sibTrans" cxnId="{00D26390-F4D8-4845-AB02-6C9343083131}">
      <dgm:prSet/>
      <dgm:spPr/>
      <dgm:t>
        <a:bodyPr/>
        <a:lstStyle/>
        <a:p>
          <a:endParaRPr lang="ru-RU"/>
        </a:p>
      </dgm:t>
    </dgm:pt>
    <dgm:pt modelId="{1794DCFE-C1E1-47B3-A2E1-337F93A84FF3}">
      <dgm:prSet phldrT="[Текст]"/>
      <dgm:spPr/>
      <dgm:t>
        <a:bodyPr/>
        <a:lstStyle/>
        <a:p>
          <a:r>
            <a:rPr lang="ro-RO" dirty="0"/>
            <a:t>302</a:t>
          </a:r>
          <a:endParaRPr lang="ru-RU" dirty="0"/>
        </a:p>
      </dgm:t>
    </dgm:pt>
    <dgm:pt modelId="{799444C3-B103-4625-BB51-3DD138A4A1A9}" type="parTrans" cxnId="{A9ED07BE-F3D5-4B7B-97E2-5F7CE19854FB}">
      <dgm:prSet/>
      <dgm:spPr/>
      <dgm:t>
        <a:bodyPr/>
        <a:lstStyle/>
        <a:p>
          <a:endParaRPr lang="ru-RU"/>
        </a:p>
      </dgm:t>
    </dgm:pt>
    <dgm:pt modelId="{8FA1E0D2-090C-4B98-9F18-3870C8B33A7C}" type="sibTrans" cxnId="{A9ED07BE-F3D5-4B7B-97E2-5F7CE19854FB}">
      <dgm:prSet/>
      <dgm:spPr/>
      <dgm:t>
        <a:bodyPr/>
        <a:lstStyle/>
        <a:p>
          <a:endParaRPr lang="ru-RU"/>
        </a:p>
      </dgm:t>
    </dgm:pt>
    <dgm:pt modelId="{A868AE38-93B2-4379-8F59-C55F3AC12BB3}">
      <dgm:prSet phldrT="[Текст]"/>
      <dgm:spPr/>
      <dgm:t>
        <a:bodyPr/>
        <a:lstStyle/>
        <a:p>
          <a:r>
            <a:rPr lang="ro-RO" dirty="0"/>
            <a:t>Corespondența  parvenită de la persoanele juridice</a:t>
          </a:r>
          <a:endParaRPr lang="ru-RU" dirty="0"/>
        </a:p>
      </dgm:t>
    </dgm:pt>
    <dgm:pt modelId="{70ACA8E1-6992-433B-93D2-18310E34AED1}" type="parTrans" cxnId="{B5E345DF-A19D-463E-8F0E-803A2B5D5849}">
      <dgm:prSet/>
      <dgm:spPr/>
      <dgm:t>
        <a:bodyPr/>
        <a:lstStyle/>
        <a:p>
          <a:endParaRPr lang="ru-RU"/>
        </a:p>
      </dgm:t>
    </dgm:pt>
    <dgm:pt modelId="{A2BBD05E-1B09-4324-9E54-8944D0E0C98A}" type="sibTrans" cxnId="{B5E345DF-A19D-463E-8F0E-803A2B5D5849}">
      <dgm:prSet/>
      <dgm:spPr/>
      <dgm:t>
        <a:bodyPr/>
        <a:lstStyle/>
        <a:p>
          <a:endParaRPr lang="ru-RU"/>
        </a:p>
      </dgm:t>
    </dgm:pt>
    <dgm:pt modelId="{DAD5415E-9B4B-4FD2-9DC8-20DD12106566}" type="pres">
      <dgm:prSet presAssocID="{6904E4AF-59CE-4022-B562-0D03E0E92547}" presName="Name0" presStyleCnt="0">
        <dgm:presLayoutVars>
          <dgm:dir/>
          <dgm:animLvl val="lvl"/>
          <dgm:resizeHandles/>
        </dgm:presLayoutVars>
      </dgm:prSet>
      <dgm:spPr/>
    </dgm:pt>
    <dgm:pt modelId="{F3E75C22-C9CA-4D01-82C2-1C453109846A}" type="pres">
      <dgm:prSet presAssocID="{01F97332-2177-48AF-871F-6CD8ADD23EA7}" presName="linNode" presStyleCnt="0"/>
      <dgm:spPr/>
    </dgm:pt>
    <dgm:pt modelId="{47DBCC54-B7BB-4F37-BF4A-ADA67896827C}" type="pres">
      <dgm:prSet presAssocID="{01F97332-2177-48AF-871F-6CD8ADD23EA7}" presName="parentShp" presStyleLbl="node1" presStyleIdx="0" presStyleCnt="2">
        <dgm:presLayoutVars>
          <dgm:bulletEnabled val="1"/>
        </dgm:presLayoutVars>
      </dgm:prSet>
      <dgm:spPr/>
    </dgm:pt>
    <dgm:pt modelId="{F7BA4E15-7C53-4381-BF62-C7FBCFF23012}" type="pres">
      <dgm:prSet presAssocID="{01F97332-2177-48AF-871F-6CD8ADD23EA7}" presName="childShp" presStyleLbl="bgAccFollowNode1" presStyleIdx="0" presStyleCnt="2">
        <dgm:presLayoutVars>
          <dgm:bulletEnabled val="1"/>
        </dgm:presLayoutVars>
      </dgm:prSet>
      <dgm:spPr/>
    </dgm:pt>
    <dgm:pt modelId="{18F87FD9-856E-4E16-8DEB-F0FA7A6DA440}" type="pres">
      <dgm:prSet presAssocID="{EE679542-DC80-4058-BED8-F98EC275F046}" presName="spacing" presStyleCnt="0"/>
      <dgm:spPr/>
    </dgm:pt>
    <dgm:pt modelId="{6D48E917-CDF1-415F-A019-169B6D6406F8}" type="pres">
      <dgm:prSet presAssocID="{1794DCFE-C1E1-47B3-A2E1-337F93A84FF3}" presName="linNode" presStyleCnt="0"/>
      <dgm:spPr/>
    </dgm:pt>
    <dgm:pt modelId="{20AA0058-DBB3-4B20-A535-252E3F4A6FF0}" type="pres">
      <dgm:prSet presAssocID="{1794DCFE-C1E1-47B3-A2E1-337F93A84FF3}" presName="parentShp" presStyleLbl="node1" presStyleIdx="1" presStyleCnt="2">
        <dgm:presLayoutVars>
          <dgm:bulletEnabled val="1"/>
        </dgm:presLayoutVars>
      </dgm:prSet>
      <dgm:spPr/>
    </dgm:pt>
    <dgm:pt modelId="{E7B8F87F-A9E2-4BB2-9A8F-280D38F1B139}" type="pres">
      <dgm:prSet presAssocID="{1794DCFE-C1E1-47B3-A2E1-337F93A84FF3}" presName="childShp" presStyleLbl="bgAccFollowNode1" presStyleIdx="1" presStyleCnt="2">
        <dgm:presLayoutVars>
          <dgm:bulletEnabled val="1"/>
        </dgm:presLayoutVars>
      </dgm:prSet>
      <dgm:spPr/>
    </dgm:pt>
  </dgm:ptLst>
  <dgm:cxnLst>
    <dgm:cxn modelId="{F5A87542-C75F-433E-AD27-B9287AB178C7}" srcId="{6904E4AF-59CE-4022-B562-0D03E0E92547}" destId="{01F97332-2177-48AF-871F-6CD8ADD23EA7}" srcOrd="0" destOrd="0" parTransId="{90338CD8-5696-4C34-9C04-2B56A630A325}" sibTransId="{EE679542-DC80-4058-BED8-F98EC275F046}"/>
    <dgm:cxn modelId="{4143704C-9D92-42D5-BE63-26C087305241}" type="presOf" srcId="{D1793929-F148-4270-A6BE-D94A29928DC0}" destId="{F7BA4E15-7C53-4381-BF62-C7FBCFF23012}" srcOrd="0" destOrd="0" presId="urn:microsoft.com/office/officeart/2005/8/layout/vList6"/>
    <dgm:cxn modelId="{6AA3716F-96B4-44A9-A62B-FE74A8A0B0C8}" type="presOf" srcId="{A868AE38-93B2-4379-8F59-C55F3AC12BB3}" destId="{E7B8F87F-A9E2-4BB2-9A8F-280D38F1B139}" srcOrd="0" destOrd="0" presId="urn:microsoft.com/office/officeart/2005/8/layout/vList6"/>
    <dgm:cxn modelId="{B831834F-ED4E-4412-974A-2D39DA88CE9F}" type="presOf" srcId="{1794DCFE-C1E1-47B3-A2E1-337F93A84FF3}" destId="{20AA0058-DBB3-4B20-A535-252E3F4A6FF0}" srcOrd="0" destOrd="0" presId="urn:microsoft.com/office/officeart/2005/8/layout/vList6"/>
    <dgm:cxn modelId="{00D26390-F4D8-4845-AB02-6C9343083131}" srcId="{01F97332-2177-48AF-871F-6CD8ADD23EA7}" destId="{D1793929-F148-4270-A6BE-D94A29928DC0}" srcOrd="0" destOrd="0" parTransId="{332F8216-79EA-4DEC-86C2-183996FBE87E}" sibTransId="{DA1F851C-6238-4193-AB12-6484D3902361}"/>
    <dgm:cxn modelId="{074ED3A8-2831-4C48-8FA0-6267C55FBFAB}" type="presOf" srcId="{6904E4AF-59CE-4022-B562-0D03E0E92547}" destId="{DAD5415E-9B4B-4FD2-9DC8-20DD12106566}" srcOrd="0" destOrd="0" presId="urn:microsoft.com/office/officeart/2005/8/layout/vList6"/>
    <dgm:cxn modelId="{34C15AB2-AAC7-4DB4-96FF-C7C53367CE21}" type="presOf" srcId="{01F97332-2177-48AF-871F-6CD8ADD23EA7}" destId="{47DBCC54-B7BB-4F37-BF4A-ADA67896827C}" srcOrd="0" destOrd="0" presId="urn:microsoft.com/office/officeart/2005/8/layout/vList6"/>
    <dgm:cxn modelId="{A9ED07BE-F3D5-4B7B-97E2-5F7CE19854FB}" srcId="{6904E4AF-59CE-4022-B562-0D03E0E92547}" destId="{1794DCFE-C1E1-47B3-A2E1-337F93A84FF3}" srcOrd="1" destOrd="0" parTransId="{799444C3-B103-4625-BB51-3DD138A4A1A9}" sibTransId="{8FA1E0D2-090C-4B98-9F18-3870C8B33A7C}"/>
    <dgm:cxn modelId="{B5E345DF-A19D-463E-8F0E-803A2B5D5849}" srcId="{1794DCFE-C1E1-47B3-A2E1-337F93A84FF3}" destId="{A868AE38-93B2-4379-8F59-C55F3AC12BB3}" srcOrd="0" destOrd="0" parTransId="{70ACA8E1-6992-433B-93D2-18310E34AED1}" sibTransId="{A2BBD05E-1B09-4324-9E54-8944D0E0C98A}"/>
    <dgm:cxn modelId="{30024992-43F1-4E99-83AB-867F6229E095}" type="presParOf" srcId="{DAD5415E-9B4B-4FD2-9DC8-20DD12106566}" destId="{F3E75C22-C9CA-4D01-82C2-1C453109846A}" srcOrd="0" destOrd="0" presId="urn:microsoft.com/office/officeart/2005/8/layout/vList6"/>
    <dgm:cxn modelId="{F41F6E2C-6704-46B3-A9CE-7EC544CC9AD3}" type="presParOf" srcId="{F3E75C22-C9CA-4D01-82C2-1C453109846A}" destId="{47DBCC54-B7BB-4F37-BF4A-ADA67896827C}" srcOrd="0" destOrd="0" presId="urn:microsoft.com/office/officeart/2005/8/layout/vList6"/>
    <dgm:cxn modelId="{2E60138B-1477-4EE0-85E9-F4285EAC9DEC}" type="presParOf" srcId="{F3E75C22-C9CA-4D01-82C2-1C453109846A}" destId="{F7BA4E15-7C53-4381-BF62-C7FBCFF23012}" srcOrd="1" destOrd="0" presId="urn:microsoft.com/office/officeart/2005/8/layout/vList6"/>
    <dgm:cxn modelId="{D07E8D87-9364-4DB2-B79E-57D968BB148B}" type="presParOf" srcId="{DAD5415E-9B4B-4FD2-9DC8-20DD12106566}" destId="{18F87FD9-856E-4E16-8DEB-F0FA7A6DA440}" srcOrd="1" destOrd="0" presId="urn:microsoft.com/office/officeart/2005/8/layout/vList6"/>
    <dgm:cxn modelId="{129E5CDA-8C90-4F56-9BF9-21B05861A04F}" type="presParOf" srcId="{DAD5415E-9B4B-4FD2-9DC8-20DD12106566}" destId="{6D48E917-CDF1-415F-A019-169B6D6406F8}" srcOrd="2" destOrd="0" presId="urn:microsoft.com/office/officeart/2005/8/layout/vList6"/>
    <dgm:cxn modelId="{830A0D48-E4DA-4906-9D4F-8DBC6E4DD575}" type="presParOf" srcId="{6D48E917-CDF1-415F-A019-169B6D6406F8}" destId="{20AA0058-DBB3-4B20-A535-252E3F4A6FF0}" srcOrd="0" destOrd="0" presId="urn:microsoft.com/office/officeart/2005/8/layout/vList6"/>
    <dgm:cxn modelId="{C4882609-7020-4742-99F6-E5BC985F58A7}" type="presParOf" srcId="{6D48E917-CDF1-415F-A019-169B6D6406F8}" destId="{E7B8F87F-A9E2-4BB2-9A8F-280D38F1B139}" srcOrd="1" destOrd="0" presId="urn:microsoft.com/office/officeart/2005/8/layout/vList6"/>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A96BAAE-F5DE-4CE6-8B48-4B780F359B49}" type="doc">
      <dgm:prSet loTypeId="urn:microsoft.com/office/officeart/2005/8/layout/vList6" loCatId="list" qsTypeId="urn:microsoft.com/office/officeart/2005/8/quickstyle/3d7" qsCatId="3D" csTypeId="urn:microsoft.com/office/officeart/2005/8/colors/accent1_2" csCatId="accent1" phldr="1"/>
      <dgm:spPr/>
      <dgm:t>
        <a:bodyPr/>
        <a:lstStyle/>
        <a:p>
          <a:endParaRPr lang="ru-RU"/>
        </a:p>
      </dgm:t>
    </dgm:pt>
    <dgm:pt modelId="{C10CF018-641F-491F-A6B8-F4D8F7C7867B}">
      <dgm:prSet phldrT="[Текст]"/>
      <dgm:spPr/>
      <dgm:t>
        <a:bodyPr/>
        <a:lstStyle/>
        <a:p>
          <a:r>
            <a:rPr lang="ro-RO" dirty="0"/>
            <a:t>60</a:t>
          </a:r>
          <a:endParaRPr lang="ru-RU" dirty="0"/>
        </a:p>
      </dgm:t>
    </dgm:pt>
    <dgm:pt modelId="{33542BE0-403E-4A00-8941-6F6EDBBC137B}" type="parTrans" cxnId="{19991C02-E8DF-4D1C-AB14-E3D2C6F7A190}">
      <dgm:prSet/>
      <dgm:spPr/>
      <dgm:t>
        <a:bodyPr/>
        <a:lstStyle/>
        <a:p>
          <a:endParaRPr lang="ru-RU"/>
        </a:p>
      </dgm:t>
    </dgm:pt>
    <dgm:pt modelId="{914359A9-EC95-4D3C-B761-BC1E6349B39F}" type="sibTrans" cxnId="{19991C02-E8DF-4D1C-AB14-E3D2C6F7A190}">
      <dgm:prSet/>
      <dgm:spPr/>
      <dgm:t>
        <a:bodyPr/>
        <a:lstStyle/>
        <a:p>
          <a:endParaRPr lang="ru-RU"/>
        </a:p>
      </dgm:t>
    </dgm:pt>
    <dgm:pt modelId="{CAD6EC34-20B1-433D-A47B-A06A7D2F8672}">
      <dgm:prSet phldrT="[Текст]"/>
      <dgm:spPr/>
      <dgm:t>
        <a:bodyPr/>
        <a:lstStyle/>
        <a:p>
          <a:r>
            <a:rPr lang="ro-RO" dirty="0"/>
            <a:t>Corespondența parvenită de la organele ierarhic superioare</a:t>
          </a:r>
          <a:endParaRPr lang="ru-RU" dirty="0"/>
        </a:p>
      </dgm:t>
    </dgm:pt>
    <dgm:pt modelId="{180E36A9-EFA1-4405-B3C3-5313902AA390}" type="parTrans" cxnId="{D099FC82-0E9C-4CA0-9267-4D31E8355A93}">
      <dgm:prSet/>
      <dgm:spPr/>
      <dgm:t>
        <a:bodyPr/>
        <a:lstStyle/>
        <a:p>
          <a:endParaRPr lang="ru-RU"/>
        </a:p>
      </dgm:t>
    </dgm:pt>
    <dgm:pt modelId="{03E6C177-A818-455B-87D1-9E5EDBDA2670}" type="sibTrans" cxnId="{D099FC82-0E9C-4CA0-9267-4D31E8355A93}">
      <dgm:prSet/>
      <dgm:spPr/>
      <dgm:t>
        <a:bodyPr/>
        <a:lstStyle/>
        <a:p>
          <a:endParaRPr lang="ru-RU"/>
        </a:p>
      </dgm:t>
    </dgm:pt>
    <dgm:pt modelId="{29627A76-0C07-4262-8B25-C68A57009678}">
      <dgm:prSet phldrT="[Текст]"/>
      <dgm:spPr/>
      <dgm:t>
        <a:bodyPr/>
        <a:lstStyle/>
        <a:p>
          <a:r>
            <a:rPr lang="ro-RO" dirty="0"/>
            <a:t>35</a:t>
          </a:r>
          <a:endParaRPr lang="ru-RU" dirty="0"/>
        </a:p>
      </dgm:t>
    </dgm:pt>
    <dgm:pt modelId="{9BB91C38-DFC2-4F74-BD98-886398F07E36}" type="parTrans" cxnId="{09888D69-B90F-4302-9F36-D8835FBEAEE6}">
      <dgm:prSet/>
      <dgm:spPr/>
      <dgm:t>
        <a:bodyPr/>
        <a:lstStyle/>
        <a:p>
          <a:endParaRPr lang="ru-RU"/>
        </a:p>
      </dgm:t>
    </dgm:pt>
    <dgm:pt modelId="{2E6D7F04-5279-467F-A6B4-82385936E901}" type="sibTrans" cxnId="{09888D69-B90F-4302-9F36-D8835FBEAEE6}">
      <dgm:prSet/>
      <dgm:spPr/>
      <dgm:t>
        <a:bodyPr/>
        <a:lstStyle/>
        <a:p>
          <a:endParaRPr lang="ru-RU"/>
        </a:p>
      </dgm:t>
    </dgm:pt>
    <dgm:pt modelId="{F33FA120-2F3C-4E9C-9746-7B69D8051A04}">
      <dgm:prSet phldrT="[Текст]"/>
      <dgm:spPr/>
      <dgm:t>
        <a:bodyPr/>
        <a:lstStyle/>
        <a:p>
          <a:r>
            <a:rPr lang="ro-RO"/>
            <a:t>Sesizările parvenite prin intermediul platformei EuChișinău.md</a:t>
          </a:r>
          <a:endParaRPr lang="ru-RU" dirty="0"/>
        </a:p>
      </dgm:t>
    </dgm:pt>
    <dgm:pt modelId="{230DBD97-2E57-4220-93B4-254D016909CB}" type="parTrans" cxnId="{2CA31418-46A7-4C03-92B3-055BBABF8AF7}">
      <dgm:prSet/>
      <dgm:spPr/>
      <dgm:t>
        <a:bodyPr/>
        <a:lstStyle/>
        <a:p>
          <a:endParaRPr lang="ru-RU"/>
        </a:p>
      </dgm:t>
    </dgm:pt>
    <dgm:pt modelId="{F2A6882A-06F6-437D-B123-F872A321821D}" type="sibTrans" cxnId="{2CA31418-46A7-4C03-92B3-055BBABF8AF7}">
      <dgm:prSet/>
      <dgm:spPr/>
      <dgm:t>
        <a:bodyPr/>
        <a:lstStyle/>
        <a:p>
          <a:endParaRPr lang="ru-RU"/>
        </a:p>
      </dgm:t>
    </dgm:pt>
    <dgm:pt modelId="{C47608F0-2D98-4B7C-B225-8F689B2E9771}" type="pres">
      <dgm:prSet presAssocID="{7A96BAAE-F5DE-4CE6-8B48-4B780F359B49}" presName="Name0" presStyleCnt="0">
        <dgm:presLayoutVars>
          <dgm:dir/>
          <dgm:animLvl val="lvl"/>
          <dgm:resizeHandles/>
        </dgm:presLayoutVars>
      </dgm:prSet>
      <dgm:spPr/>
    </dgm:pt>
    <dgm:pt modelId="{F4533E71-AC50-4F12-B2FB-807832B63AC0}" type="pres">
      <dgm:prSet presAssocID="{C10CF018-641F-491F-A6B8-F4D8F7C7867B}" presName="linNode" presStyleCnt="0"/>
      <dgm:spPr/>
    </dgm:pt>
    <dgm:pt modelId="{CF7D5D46-9276-47FF-A1F3-D8B4BD57A502}" type="pres">
      <dgm:prSet presAssocID="{C10CF018-641F-491F-A6B8-F4D8F7C7867B}" presName="parentShp" presStyleLbl="node1" presStyleIdx="0" presStyleCnt="2">
        <dgm:presLayoutVars>
          <dgm:bulletEnabled val="1"/>
        </dgm:presLayoutVars>
      </dgm:prSet>
      <dgm:spPr/>
    </dgm:pt>
    <dgm:pt modelId="{4594A39F-18CE-437D-AEA0-5208C4768DE0}" type="pres">
      <dgm:prSet presAssocID="{C10CF018-641F-491F-A6B8-F4D8F7C7867B}" presName="childShp" presStyleLbl="bgAccFollowNode1" presStyleIdx="0" presStyleCnt="2">
        <dgm:presLayoutVars>
          <dgm:bulletEnabled val="1"/>
        </dgm:presLayoutVars>
      </dgm:prSet>
      <dgm:spPr/>
    </dgm:pt>
    <dgm:pt modelId="{487709EC-3D55-4F5A-9251-7496B3AFCC2B}" type="pres">
      <dgm:prSet presAssocID="{914359A9-EC95-4D3C-B761-BC1E6349B39F}" presName="spacing" presStyleCnt="0"/>
      <dgm:spPr/>
    </dgm:pt>
    <dgm:pt modelId="{43DE5EE4-8975-4C37-B18F-74C7C8E0F81B}" type="pres">
      <dgm:prSet presAssocID="{29627A76-0C07-4262-8B25-C68A57009678}" presName="linNode" presStyleCnt="0"/>
      <dgm:spPr/>
    </dgm:pt>
    <dgm:pt modelId="{BC5A59E4-DE76-463D-A4C1-60D606AF8E8F}" type="pres">
      <dgm:prSet presAssocID="{29627A76-0C07-4262-8B25-C68A57009678}" presName="parentShp" presStyleLbl="node1" presStyleIdx="1" presStyleCnt="2">
        <dgm:presLayoutVars>
          <dgm:bulletEnabled val="1"/>
        </dgm:presLayoutVars>
      </dgm:prSet>
      <dgm:spPr/>
    </dgm:pt>
    <dgm:pt modelId="{8ABFC541-8A4C-4E64-BE19-165428D8126E}" type="pres">
      <dgm:prSet presAssocID="{29627A76-0C07-4262-8B25-C68A57009678}" presName="childShp" presStyleLbl="bgAccFollowNode1" presStyleIdx="1" presStyleCnt="2">
        <dgm:presLayoutVars>
          <dgm:bulletEnabled val="1"/>
        </dgm:presLayoutVars>
      </dgm:prSet>
      <dgm:spPr/>
    </dgm:pt>
  </dgm:ptLst>
  <dgm:cxnLst>
    <dgm:cxn modelId="{19991C02-E8DF-4D1C-AB14-E3D2C6F7A190}" srcId="{7A96BAAE-F5DE-4CE6-8B48-4B780F359B49}" destId="{C10CF018-641F-491F-A6B8-F4D8F7C7867B}" srcOrd="0" destOrd="0" parTransId="{33542BE0-403E-4A00-8941-6F6EDBBC137B}" sibTransId="{914359A9-EC95-4D3C-B761-BC1E6349B39F}"/>
    <dgm:cxn modelId="{D2364707-6C72-4A0F-A3CF-7DD45312ABD5}" type="presOf" srcId="{F33FA120-2F3C-4E9C-9746-7B69D8051A04}" destId="{8ABFC541-8A4C-4E64-BE19-165428D8126E}" srcOrd="0" destOrd="0" presId="urn:microsoft.com/office/officeart/2005/8/layout/vList6"/>
    <dgm:cxn modelId="{2CA31418-46A7-4C03-92B3-055BBABF8AF7}" srcId="{29627A76-0C07-4262-8B25-C68A57009678}" destId="{F33FA120-2F3C-4E9C-9746-7B69D8051A04}" srcOrd="0" destOrd="0" parTransId="{230DBD97-2E57-4220-93B4-254D016909CB}" sibTransId="{F2A6882A-06F6-437D-B123-F872A321821D}"/>
    <dgm:cxn modelId="{2AE8753C-2C08-45ED-8F4B-11DD2554AE33}" type="presOf" srcId="{C10CF018-641F-491F-A6B8-F4D8F7C7867B}" destId="{CF7D5D46-9276-47FF-A1F3-D8B4BD57A502}" srcOrd="0" destOrd="0" presId="urn:microsoft.com/office/officeart/2005/8/layout/vList6"/>
    <dgm:cxn modelId="{09888D69-B90F-4302-9F36-D8835FBEAEE6}" srcId="{7A96BAAE-F5DE-4CE6-8B48-4B780F359B49}" destId="{29627A76-0C07-4262-8B25-C68A57009678}" srcOrd="1" destOrd="0" parTransId="{9BB91C38-DFC2-4F74-BD98-886398F07E36}" sibTransId="{2E6D7F04-5279-467F-A6B4-82385936E901}"/>
    <dgm:cxn modelId="{D099FC82-0E9C-4CA0-9267-4D31E8355A93}" srcId="{C10CF018-641F-491F-A6B8-F4D8F7C7867B}" destId="{CAD6EC34-20B1-433D-A47B-A06A7D2F8672}" srcOrd="0" destOrd="0" parTransId="{180E36A9-EFA1-4405-B3C3-5313902AA390}" sibTransId="{03E6C177-A818-455B-87D1-9E5EDBDA2670}"/>
    <dgm:cxn modelId="{54012DA1-DD95-4FD3-B002-403FFC5DEB0B}" type="presOf" srcId="{29627A76-0C07-4262-8B25-C68A57009678}" destId="{BC5A59E4-DE76-463D-A4C1-60D606AF8E8F}" srcOrd="0" destOrd="0" presId="urn:microsoft.com/office/officeart/2005/8/layout/vList6"/>
    <dgm:cxn modelId="{B9D812BD-7F08-495A-9861-489EA9FD95B8}" type="presOf" srcId="{7A96BAAE-F5DE-4CE6-8B48-4B780F359B49}" destId="{C47608F0-2D98-4B7C-B225-8F689B2E9771}" srcOrd="0" destOrd="0" presId="urn:microsoft.com/office/officeart/2005/8/layout/vList6"/>
    <dgm:cxn modelId="{B4C366C0-0EFA-4D3F-9758-93E39AA06383}" type="presOf" srcId="{CAD6EC34-20B1-433D-A47B-A06A7D2F8672}" destId="{4594A39F-18CE-437D-AEA0-5208C4768DE0}" srcOrd="0" destOrd="0" presId="urn:microsoft.com/office/officeart/2005/8/layout/vList6"/>
    <dgm:cxn modelId="{1DE292AA-F82A-40EB-8571-F8E78CE51C90}" type="presParOf" srcId="{C47608F0-2D98-4B7C-B225-8F689B2E9771}" destId="{F4533E71-AC50-4F12-B2FB-807832B63AC0}" srcOrd="0" destOrd="0" presId="urn:microsoft.com/office/officeart/2005/8/layout/vList6"/>
    <dgm:cxn modelId="{FB1CFBD3-2A0C-45B2-BEE8-857469E96777}" type="presParOf" srcId="{F4533E71-AC50-4F12-B2FB-807832B63AC0}" destId="{CF7D5D46-9276-47FF-A1F3-D8B4BD57A502}" srcOrd="0" destOrd="0" presId="urn:microsoft.com/office/officeart/2005/8/layout/vList6"/>
    <dgm:cxn modelId="{E2B3CBF3-A229-4A73-8053-28980685FBC0}" type="presParOf" srcId="{F4533E71-AC50-4F12-B2FB-807832B63AC0}" destId="{4594A39F-18CE-437D-AEA0-5208C4768DE0}" srcOrd="1" destOrd="0" presId="urn:microsoft.com/office/officeart/2005/8/layout/vList6"/>
    <dgm:cxn modelId="{10F1ACEF-C730-40F8-ADE0-9B5FB27698A4}" type="presParOf" srcId="{C47608F0-2D98-4B7C-B225-8F689B2E9771}" destId="{487709EC-3D55-4F5A-9251-7496B3AFCC2B}" srcOrd="1" destOrd="0" presId="urn:microsoft.com/office/officeart/2005/8/layout/vList6"/>
    <dgm:cxn modelId="{1953DEE9-C1EB-4B5A-8AD2-0064F67D04D1}" type="presParOf" srcId="{C47608F0-2D98-4B7C-B225-8F689B2E9771}" destId="{43DE5EE4-8975-4C37-B18F-74C7C8E0F81B}" srcOrd="2" destOrd="0" presId="urn:microsoft.com/office/officeart/2005/8/layout/vList6"/>
    <dgm:cxn modelId="{8735B03E-4D28-4277-84B6-3F440145F03D}" type="presParOf" srcId="{43DE5EE4-8975-4C37-B18F-74C7C8E0F81B}" destId="{BC5A59E4-DE76-463D-A4C1-60D606AF8E8F}" srcOrd="0" destOrd="0" presId="urn:microsoft.com/office/officeart/2005/8/layout/vList6"/>
    <dgm:cxn modelId="{F6F79930-53CB-4232-AFAC-F8C2F6F728BE}" type="presParOf" srcId="{43DE5EE4-8975-4C37-B18F-74C7C8E0F81B}" destId="{8ABFC541-8A4C-4E64-BE19-165428D8126E}"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61394CE-C2BE-43EA-97EE-134785737DE3}" type="doc">
      <dgm:prSet loTypeId="urn:microsoft.com/office/officeart/2005/8/layout/vList4" loCatId="list" qsTypeId="urn:microsoft.com/office/officeart/2005/8/quickstyle/simple1" qsCatId="simple" csTypeId="urn:microsoft.com/office/officeart/2005/8/colors/accent1_1" csCatId="accent1" phldr="1"/>
      <dgm:spPr/>
      <dgm:t>
        <a:bodyPr/>
        <a:lstStyle/>
        <a:p>
          <a:endParaRPr lang="ru-RU"/>
        </a:p>
      </dgm:t>
    </dgm:pt>
    <dgm:pt modelId="{2AEE69B0-CEFB-490A-9CD3-7204424E8796}">
      <dgm:prSet phldrT="[Текст]" custT="1"/>
      <dgm:spPr/>
      <dgm:t>
        <a:bodyPr/>
        <a:lstStyle/>
        <a:p>
          <a:pPr algn="ctr"/>
          <a:r>
            <a:rPr lang="ro-RO" sz="4000" dirty="0"/>
            <a:t>scheme de amplasare elaborate și eliberate</a:t>
          </a:r>
        </a:p>
        <a:p>
          <a:pPr algn="ctr"/>
          <a:r>
            <a:rPr lang="ro-RO" sz="4000" dirty="0"/>
            <a:t> </a:t>
          </a:r>
          <a:endParaRPr lang="ru-RU" sz="4000" dirty="0"/>
        </a:p>
      </dgm:t>
    </dgm:pt>
    <dgm:pt modelId="{0707C386-0B18-4F05-B478-BC03483C0488}" type="parTrans" cxnId="{3D05A630-196C-46D5-90AD-395AEDE97606}">
      <dgm:prSet/>
      <dgm:spPr/>
      <dgm:t>
        <a:bodyPr/>
        <a:lstStyle/>
        <a:p>
          <a:endParaRPr lang="ru-RU"/>
        </a:p>
      </dgm:t>
    </dgm:pt>
    <dgm:pt modelId="{9A213EE0-A1F1-4F06-9BF0-178430643272}" type="sibTrans" cxnId="{3D05A630-196C-46D5-90AD-395AEDE97606}">
      <dgm:prSet/>
      <dgm:spPr/>
      <dgm:t>
        <a:bodyPr/>
        <a:lstStyle/>
        <a:p>
          <a:endParaRPr lang="ru-RU"/>
        </a:p>
      </dgm:t>
    </dgm:pt>
    <dgm:pt modelId="{ABBE75B3-0B1E-466C-B3D8-BD7861630F1C}">
      <dgm:prSet phldrT="[Текст]" custT="1"/>
      <dgm:spPr/>
      <dgm:t>
        <a:bodyPr/>
        <a:lstStyle/>
        <a:p>
          <a:pPr algn="ctr"/>
          <a:r>
            <a:rPr lang="ro-RO" sz="4000" dirty="0"/>
            <a:t>scheme de amplasare prelungite</a:t>
          </a:r>
          <a:endParaRPr lang="ru-RU" sz="4000" dirty="0"/>
        </a:p>
      </dgm:t>
    </dgm:pt>
    <dgm:pt modelId="{15A81E39-3330-471B-A57F-C503C6336348}" type="parTrans" cxnId="{ACD5765B-CC13-4973-A8D2-371FB3F6A919}">
      <dgm:prSet/>
      <dgm:spPr/>
      <dgm:t>
        <a:bodyPr/>
        <a:lstStyle/>
        <a:p>
          <a:endParaRPr lang="ru-RU"/>
        </a:p>
      </dgm:t>
    </dgm:pt>
    <dgm:pt modelId="{078CE2B8-B4F1-4201-8B5C-D6FF43DC3290}" type="sibTrans" cxnId="{ACD5765B-CC13-4973-A8D2-371FB3F6A919}">
      <dgm:prSet/>
      <dgm:spPr/>
      <dgm:t>
        <a:bodyPr/>
        <a:lstStyle/>
        <a:p>
          <a:endParaRPr lang="ru-RU"/>
        </a:p>
      </dgm:t>
    </dgm:pt>
    <dgm:pt modelId="{D89A3506-95D7-481E-8744-6362363E7C39}" type="pres">
      <dgm:prSet presAssocID="{761394CE-C2BE-43EA-97EE-134785737DE3}" presName="linear" presStyleCnt="0">
        <dgm:presLayoutVars>
          <dgm:dir/>
          <dgm:resizeHandles val="exact"/>
        </dgm:presLayoutVars>
      </dgm:prSet>
      <dgm:spPr/>
    </dgm:pt>
    <dgm:pt modelId="{0473D630-EE01-4A36-8B76-711A95287774}" type="pres">
      <dgm:prSet presAssocID="{2AEE69B0-CEFB-490A-9CD3-7204424E8796}" presName="comp" presStyleCnt="0"/>
      <dgm:spPr/>
    </dgm:pt>
    <dgm:pt modelId="{F2485334-5E7A-4C56-99BF-B2AB75F23FEF}" type="pres">
      <dgm:prSet presAssocID="{2AEE69B0-CEFB-490A-9CD3-7204424E8796}" presName="box" presStyleLbl="node1" presStyleIdx="0" presStyleCnt="2" custLinFactNeighborY="2418"/>
      <dgm:spPr/>
    </dgm:pt>
    <dgm:pt modelId="{25B7F652-D92C-46C9-9828-ACA6E0419BD8}" type="pres">
      <dgm:prSet presAssocID="{2AEE69B0-CEFB-490A-9CD3-7204424E8796}" presName="img" presStyleLbl="fgImgPlace1" presStyleIdx="0" presStyleCnt="2"/>
      <dgm:spPr>
        <a:blipFill rotWithShape="1">
          <a:blip xmlns:r="http://schemas.openxmlformats.org/officeDocument/2006/relationships" r:embed="rId1"/>
          <a:stretch>
            <a:fillRect/>
          </a:stretch>
        </a:blipFill>
      </dgm:spPr>
    </dgm:pt>
    <dgm:pt modelId="{B2DBF175-6590-4A8D-9D73-20C4121536D4}" type="pres">
      <dgm:prSet presAssocID="{2AEE69B0-CEFB-490A-9CD3-7204424E8796}" presName="text" presStyleLbl="node1" presStyleIdx="0" presStyleCnt="2">
        <dgm:presLayoutVars>
          <dgm:bulletEnabled val="1"/>
        </dgm:presLayoutVars>
      </dgm:prSet>
      <dgm:spPr/>
    </dgm:pt>
    <dgm:pt modelId="{29434EDF-83D8-47E3-BEAB-D5ECEC49D99F}" type="pres">
      <dgm:prSet presAssocID="{9A213EE0-A1F1-4F06-9BF0-178430643272}" presName="spacer" presStyleCnt="0"/>
      <dgm:spPr/>
    </dgm:pt>
    <dgm:pt modelId="{574F1E98-FA63-4441-BEB2-E0B2B795B37E}" type="pres">
      <dgm:prSet presAssocID="{ABBE75B3-0B1E-466C-B3D8-BD7861630F1C}" presName="comp" presStyleCnt="0"/>
      <dgm:spPr/>
    </dgm:pt>
    <dgm:pt modelId="{FBCC0B3C-1051-489A-835B-87E15C6E1D28}" type="pres">
      <dgm:prSet presAssocID="{ABBE75B3-0B1E-466C-B3D8-BD7861630F1C}" presName="box" presStyleLbl="node1" presStyleIdx="1" presStyleCnt="2"/>
      <dgm:spPr/>
    </dgm:pt>
    <dgm:pt modelId="{4AEA7A61-C036-43F5-8DC5-DAC578853B5C}" type="pres">
      <dgm:prSet presAssocID="{ABBE75B3-0B1E-466C-B3D8-BD7861630F1C}" presName="img" presStyleLbl="fgImgPlace1" presStyleIdx="1" presStyleCnt="2"/>
      <dgm:spPr>
        <a:blipFill rotWithShape="1">
          <a:blip xmlns:r="http://schemas.openxmlformats.org/officeDocument/2006/relationships" r:embed="rId2"/>
          <a:stretch>
            <a:fillRect/>
          </a:stretch>
        </a:blipFill>
      </dgm:spPr>
    </dgm:pt>
    <dgm:pt modelId="{5F3FC143-4924-4BDB-801B-3A85E7E72B93}" type="pres">
      <dgm:prSet presAssocID="{ABBE75B3-0B1E-466C-B3D8-BD7861630F1C}" presName="text" presStyleLbl="node1" presStyleIdx="1" presStyleCnt="2">
        <dgm:presLayoutVars>
          <dgm:bulletEnabled val="1"/>
        </dgm:presLayoutVars>
      </dgm:prSet>
      <dgm:spPr/>
    </dgm:pt>
  </dgm:ptLst>
  <dgm:cxnLst>
    <dgm:cxn modelId="{3D05A630-196C-46D5-90AD-395AEDE97606}" srcId="{761394CE-C2BE-43EA-97EE-134785737DE3}" destId="{2AEE69B0-CEFB-490A-9CD3-7204424E8796}" srcOrd="0" destOrd="0" parTransId="{0707C386-0B18-4F05-B478-BC03483C0488}" sibTransId="{9A213EE0-A1F1-4F06-9BF0-178430643272}"/>
    <dgm:cxn modelId="{71CCF931-7A05-493C-A1A1-C9472B749C17}" type="presOf" srcId="{ABBE75B3-0B1E-466C-B3D8-BD7861630F1C}" destId="{5F3FC143-4924-4BDB-801B-3A85E7E72B93}" srcOrd="1" destOrd="0" presId="urn:microsoft.com/office/officeart/2005/8/layout/vList4"/>
    <dgm:cxn modelId="{ACD5765B-CC13-4973-A8D2-371FB3F6A919}" srcId="{761394CE-C2BE-43EA-97EE-134785737DE3}" destId="{ABBE75B3-0B1E-466C-B3D8-BD7861630F1C}" srcOrd="1" destOrd="0" parTransId="{15A81E39-3330-471B-A57F-C503C6336348}" sibTransId="{078CE2B8-B4F1-4201-8B5C-D6FF43DC3290}"/>
    <dgm:cxn modelId="{D88E144C-B127-425F-BACA-ED6744C2D63B}" type="presOf" srcId="{2AEE69B0-CEFB-490A-9CD3-7204424E8796}" destId="{B2DBF175-6590-4A8D-9D73-20C4121536D4}" srcOrd="1" destOrd="0" presId="urn:microsoft.com/office/officeart/2005/8/layout/vList4"/>
    <dgm:cxn modelId="{7540297E-9F7B-4113-AAB4-9D52B58DC843}" type="presOf" srcId="{ABBE75B3-0B1E-466C-B3D8-BD7861630F1C}" destId="{FBCC0B3C-1051-489A-835B-87E15C6E1D28}" srcOrd="0" destOrd="0" presId="urn:microsoft.com/office/officeart/2005/8/layout/vList4"/>
    <dgm:cxn modelId="{7F7BECB1-A44D-4F6A-848D-E1F4DEBCEBE2}" type="presOf" srcId="{761394CE-C2BE-43EA-97EE-134785737DE3}" destId="{D89A3506-95D7-481E-8744-6362363E7C39}" srcOrd="0" destOrd="0" presId="urn:microsoft.com/office/officeart/2005/8/layout/vList4"/>
    <dgm:cxn modelId="{A6D78FB3-F374-45F8-B3DB-7BD5B8E89119}" type="presOf" srcId="{2AEE69B0-CEFB-490A-9CD3-7204424E8796}" destId="{F2485334-5E7A-4C56-99BF-B2AB75F23FEF}" srcOrd="0" destOrd="0" presId="urn:microsoft.com/office/officeart/2005/8/layout/vList4"/>
    <dgm:cxn modelId="{C22CE17A-BD2E-4F83-BFDE-32A114571A35}" type="presParOf" srcId="{D89A3506-95D7-481E-8744-6362363E7C39}" destId="{0473D630-EE01-4A36-8B76-711A95287774}" srcOrd="0" destOrd="0" presId="urn:microsoft.com/office/officeart/2005/8/layout/vList4"/>
    <dgm:cxn modelId="{87B3313A-3CF5-4802-916E-49FE815BC48B}" type="presParOf" srcId="{0473D630-EE01-4A36-8B76-711A95287774}" destId="{F2485334-5E7A-4C56-99BF-B2AB75F23FEF}" srcOrd="0" destOrd="0" presId="urn:microsoft.com/office/officeart/2005/8/layout/vList4"/>
    <dgm:cxn modelId="{5AF04EA1-E527-4C74-88C2-36391E728653}" type="presParOf" srcId="{0473D630-EE01-4A36-8B76-711A95287774}" destId="{25B7F652-D92C-46C9-9828-ACA6E0419BD8}" srcOrd="1" destOrd="0" presId="urn:microsoft.com/office/officeart/2005/8/layout/vList4"/>
    <dgm:cxn modelId="{3A495E6B-81C6-4796-B0B3-F8512C344F8A}" type="presParOf" srcId="{0473D630-EE01-4A36-8B76-711A95287774}" destId="{B2DBF175-6590-4A8D-9D73-20C4121536D4}" srcOrd="2" destOrd="0" presId="urn:microsoft.com/office/officeart/2005/8/layout/vList4"/>
    <dgm:cxn modelId="{DCD62201-3612-4AF6-A4EE-DD208377A300}" type="presParOf" srcId="{D89A3506-95D7-481E-8744-6362363E7C39}" destId="{29434EDF-83D8-47E3-BEAB-D5ECEC49D99F}" srcOrd="1" destOrd="0" presId="urn:microsoft.com/office/officeart/2005/8/layout/vList4"/>
    <dgm:cxn modelId="{D5B3BEC0-BD6E-40D0-ADAA-D2FB428FE890}" type="presParOf" srcId="{D89A3506-95D7-481E-8744-6362363E7C39}" destId="{574F1E98-FA63-4441-BEB2-E0B2B795B37E}" srcOrd="2" destOrd="0" presId="urn:microsoft.com/office/officeart/2005/8/layout/vList4"/>
    <dgm:cxn modelId="{AE614AD8-69E8-4078-B3AF-B8A88A024595}" type="presParOf" srcId="{574F1E98-FA63-4441-BEB2-E0B2B795B37E}" destId="{FBCC0B3C-1051-489A-835B-87E15C6E1D28}" srcOrd="0" destOrd="0" presId="urn:microsoft.com/office/officeart/2005/8/layout/vList4"/>
    <dgm:cxn modelId="{5013115F-1495-4E2B-8225-1879F229A786}" type="presParOf" srcId="{574F1E98-FA63-4441-BEB2-E0B2B795B37E}" destId="{4AEA7A61-C036-43F5-8DC5-DAC578853B5C}" srcOrd="1" destOrd="0" presId="urn:microsoft.com/office/officeart/2005/8/layout/vList4"/>
    <dgm:cxn modelId="{5A2FDD00-D8E7-4945-A1FB-EA370D3DFE40}" type="presParOf" srcId="{574F1E98-FA63-4441-BEB2-E0B2B795B37E}" destId="{5F3FC143-4924-4BDB-801B-3A85E7E72B93}"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280A1CD-829E-4116-8167-F7F2DEC9DE17}" type="doc">
      <dgm:prSet loTypeId="urn:microsoft.com/office/officeart/2005/8/layout/hProcess3" loCatId="process" qsTypeId="urn:microsoft.com/office/officeart/2005/8/quickstyle/simple3" qsCatId="simple" csTypeId="urn:microsoft.com/office/officeart/2005/8/colors/colorful2" csCatId="colorful" phldr="1"/>
      <dgm:spPr/>
    </dgm:pt>
    <dgm:pt modelId="{DA4D8A76-F0D6-4934-B1F1-861F4B26684F}">
      <dgm:prSet phldrT="[Текст]" custT="1"/>
      <dgm:spPr/>
      <dgm:t>
        <a:bodyPr/>
        <a:lstStyle/>
        <a:p>
          <a:r>
            <a:rPr lang="ro-RO" sz="3600" dirty="0"/>
            <a:t>25 procese verbale întocmite în baza art. 273, pct. 9 lit. b)</a:t>
          </a:r>
          <a:endParaRPr lang="ru-RU" sz="3600" dirty="0"/>
        </a:p>
      </dgm:t>
    </dgm:pt>
    <dgm:pt modelId="{14AD6B02-91BC-44F7-8BA5-0C65C46B5837}" type="parTrans" cxnId="{791766BD-F61B-4BA4-A9E9-7EE42C4A51F8}">
      <dgm:prSet/>
      <dgm:spPr/>
      <dgm:t>
        <a:bodyPr/>
        <a:lstStyle/>
        <a:p>
          <a:endParaRPr lang="ru-RU"/>
        </a:p>
      </dgm:t>
    </dgm:pt>
    <dgm:pt modelId="{AD8CC99B-B7B4-45B9-9A4F-661F8A1989C7}" type="sibTrans" cxnId="{791766BD-F61B-4BA4-A9E9-7EE42C4A51F8}">
      <dgm:prSet/>
      <dgm:spPr/>
      <dgm:t>
        <a:bodyPr/>
        <a:lstStyle/>
        <a:p>
          <a:endParaRPr lang="ru-RU"/>
        </a:p>
      </dgm:t>
    </dgm:pt>
    <dgm:pt modelId="{97E9411A-0755-4F42-ADD0-CA4868F245B6}" type="pres">
      <dgm:prSet presAssocID="{9280A1CD-829E-4116-8167-F7F2DEC9DE17}" presName="Name0" presStyleCnt="0">
        <dgm:presLayoutVars>
          <dgm:dir/>
          <dgm:animLvl val="lvl"/>
          <dgm:resizeHandles val="exact"/>
        </dgm:presLayoutVars>
      </dgm:prSet>
      <dgm:spPr/>
    </dgm:pt>
    <dgm:pt modelId="{2CC63B19-F064-47F6-82D1-851D1A19F047}" type="pres">
      <dgm:prSet presAssocID="{9280A1CD-829E-4116-8167-F7F2DEC9DE17}" presName="dummy" presStyleCnt="0"/>
      <dgm:spPr/>
    </dgm:pt>
    <dgm:pt modelId="{1FFD8341-1066-434E-979B-EEF4F10C7053}" type="pres">
      <dgm:prSet presAssocID="{9280A1CD-829E-4116-8167-F7F2DEC9DE17}" presName="linH" presStyleCnt="0"/>
      <dgm:spPr/>
    </dgm:pt>
    <dgm:pt modelId="{79FABA48-CB59-4243-8FC1-39BFDF3FD4E0}" type="pres">
      <dgm:prSet presAssocID="{9280A1CD-829E-4116-8167-F7F2DEC9DE17}" presName="padding1" presStyleCnt="0"/>
      <dgm:spPr/>
    </dgm:pt>
    <dgm:pt modelId="{8051845C-0EC0-4687-A498-F2F78F157DA7}" type="pres">
      <dgm:prSet presAssocID="{DA4D8A76-F0D6-4934-B1F1-861F4B26684F}" presName="linV" presStyleCnt="0"/>
      <dgm:spPr/>
    </dgm:pt>
    <dgm:pt modelId="{C9C8E883-0AC9-4B86-A908-2617A6DA5549}" type="pres">
      <dgm:prSet presAssocID="{DA4D8A76-F0D6-4934-B1F1-861F4B26684F}" presName="spVertical1" presStyleCnt="0"/>
      <dgm:spPr/>
    </dgm:pt>
    <dgm:pt modelId="{031A5B28-7707-414B-953E-DF322F3473D9}" type="pres">
      <dgm:prSet presAssocID="{DA4D8A76-F0D6-4934-B1F1-861F4B26684F}" presName="parTx" presStyleLbl="revTx" presStyleIdx="0" presStyleCnt="1">
        <dgm:presLayoutVars>
          <dgm:chMax val="0"/>
          <dgm:chPref val="0"/>
          <dgm:bulletEnabled val="1"/>
        </dgm:presLayoutVars>
      </dgm:prSet>
      <dgm:spPr/>
    </dgm:pt>
    <dgm:pt modelId="{889D6627-9F62-4557-84D1-269525DE3A35}" type="pres">
      <dgm:prSet presAssocID="{DA4D8A76-F0D6-4934-B1F1-861F4B26684F}" presName="spVertical2" presStyleCnt="0"/>
      <dgm:spPr/>
    </dgm:pt>
    <dgm:pt modelId="{6D201138-4B6C-478B-A99A-D203966B2933}" type="pres">
      <dgm:prSet presAssocID="{DA4D8A76-F0D6-4934-B1F1-861F4B26684F}" presName="spVertical3" presStyleCnt="0"/>
      <dgm:spPr/>
    </dgm:pt>
    <dgm:pt modelId="{14AA6922-05B1-490A-9C30-3A8ABAA3C1D7}" type="pres">
      <dgm:prSet presAssocID="{9280A1CD-829E-4116-8167-F7F2DEC9DE17}" presName="padding2" presStyleCnt="0"/>
      <dgm:spPr/>
    </dgm:pt>
    <dgm:pt modelId="{DF8E4674-99E4-4743-B554-5BDF3CF7850F}" type="pres">
      <dgm:prSet presAssocID="{9280A1CD-829E-4116-8167-F7F2DEC9DE17}" presName="negArrow" presStyleCnt="0"/>
      <dgm:spPr/>
    </dgm:pt>
    <dgm:pt modelId="{52F8B491-4931-4A93-8D80-6CE9D189BDBE}" type="pres">
      <dgm:prSet presAssocID="{9280A1CD-829E-4116-8167-F7F2DEC9DE17}" presName="backgroundArrow" presStyleLbl="node1" presStyleIdx="0" presStyleCnt="1"/>
      <dgm:spPr/>
    </dgm:pt>
  </dgm:ptLst>
  <dgm:cxnLst>
    <dgm:cxn modelId="{CCF3AF10-8160-4D26-8B2E-5EED2564AD4E}" type="presOf" srcId="{DA4D8A76-F0D6-4934-B1F1-861F4B26684F}" destId="{031A5B28-7707-414B-953E-DF322F3473D9}" srcOrd="0" destOrd="0" presId="urn:microsoft.com/office/officeart/2005/8/layout/hProcess3"/>
    <dgm:cxn modelId="{FB98C3A2-A97C-4690-B959-3D614A4A2846}" type="presOf" srcId="{9280A1CD-829E-4116-8167-F7F2DEC9DE17}" destId="{97E9411A-0755-4F42-ADD0-CA4868F245B6}" srcOrd="0" destOrd="0" presId="urn:microsoft.com/office/officeart/2005/8/layout/hProcess3"/>
    <dgm:cxn modelId="{791766BD-F61B-4BA4-A9E9-7EE42C4A51F8}" srcId="{9280A1CD-829E-4116-8167-F7F2DEC9DE17}" destId="{DA4D8A76-F0D6-4934-B1F1-861F4B26684F}" srcOrd="0" destOrd="0" parTransId="{14AD6B02-91BC-44F7-8BA5-0C65C46B5837}" sibTransId="{AD8CC99B-B7B4-45B9-9A4F-661F8A1989C7}"/>
    <dgm:cxn modelId="{CB373D62-0E6A-4076-A427-48183C0A17D0}" type="presParOf" srcId="{97E9411A-0755-4F42-ADD0-CA4868F245B6}" destId="{2CC63B19-F064-47F6-82D1-851D1A19F047}" srcOrd="0" destOrd="0" presId="urn:microsoft.com/office/officeart/2005/8/layout/hProcess3"/>
    <dgm:cxn modelId="{81EABDE0-198C-47EC-B98B-3648B79A69BE}" type="presParOf" srcId="{97E9411A-0755-4F42-ADD0-CA4868F245B6}" destId="{1FFD8341-1066-434E-979B-EEF4F10C7053}" srcOrd="1" destOrd="0" presId="urn:microsoft.com/office/officeart/2005/8/layout/hProcess3"/>
    <dgm:cxn modelId="{75F4A32E-6F6B-46E7-A386-D138CF9970A0}" type="presParOf" srcId="{1FFD8341-1066-434E-979B-EEF4F10C7053}" destId="{79FABA48-CB59-4243-8FC1-39BFDF3FD4E0}" srcOrd="0" destOrd="0" presId="urn:microsoft.com/office/officeart/2005/8/layout/hProcess3"/>
    <dgm:cxn modelId="{0B5952BA-94D4-4709-A55C-D9F80DA99687}" type="presParOf" srcId="{1FFD8341-1066-434E-979B-EEF4F10C7053}" destId="{8051845C-0EC0-4687-A498-F2F78F157DA7}" srcOrd="1" destOrd="0" presId="urn:microsoft.com/office/officeart/2005/8/layout/hProcess3"/>
    <dgm:cxn modelId="{F9D3BD40-3845-4DDC-ACC6-F0669B0F4744}" type="presParOf" srcId="{8051845C-0EC0-4687-A498-F2F78F157DA7}" destId="{C9C8E883-0AC9-4B86-A908-2617A6DA5549}" srcOrd="0" destOrd="0" presId="urn:microsoft.com/office/officeart/2005/8/layout/hProcess3"/>
    <dgm:cxn modelId="{9AA124EF-D9EA-4D0F-8D90-2B1A0DAFB087}" type="presParOf" srcId="{8051845C-0EC0-4687-A498-F2F78F157DA7}" destId="{031A5B28-7707-414B-953E-DF322F3473D9}" srcOrd="1" destOrd="0" presId="urn:microsoft.com/office/officeart/2005/8/layout/hProcess3"/>
    <dgm:cxn modelId="{0AD604D3-2098-46C2-AAC6-F0E52F22DA54}" type="presParOf" srcId="{8051845C-0EC0-4687-A498-F2F78F157DA7}" destId="{889D6627-9F62-4557-84D1-269525DE3A35}" srcOrd="2" destOrd="0" presId="urn:microsoft.com/office/officeart/2005/8/layout/hProcess3"/>
    <dgm:cxn modelId="{EA0E0FCF-BCAF-42D8-8700-02FCAA51B571}" type="presParOf" srcId="{8051845C-0EC0-4687-A498-F2F78F157DA7}" destId="{6D201138-4B6C-478B-A99A-D203966B2933}" srcOrd="3" destOrd="0" presId="urn:microsoft.com/office/officeart/2005/8/layout/hProcess3"/>
    <dgm:cxn modelId="{D1DD1E6B-E013-40F7-ACB1-211C8B99B779}" type="presParOf" srcId="{1FFD8341-1066-434E-979B-EEF4F10C7053}" destId="{14AA6922-05B1-490A-9C30-3A8ABAA3C1D7}" srcOrd="2" destOrd="0" presId="urn:microsoft.com/office/officeart/2005/8/layout/hProcess3"/>
    <dgm:cxn modelId="{AF7A4FE1-A8EF-41A3-BADB-5A6F0E7DD7FB}" type="presParOf" srcId="{1FFD8341-1066-434E-979B-EEF4F10C7053}" destId="{DF8E4674-99E4-4743-B554-5BDF3CF7850F}" srcOrd="3" destOrd="0" presId="urn:microsoft.com/office/officeart/2005/8/layout/hProcess3"/>
    <dgm:cxn modelId="{CF63F6DD-7682-489D-9E42-9019279BBF3B}" type="presParOf" srcId="{1FFD8341-1066-434E-979B-EEF4F10C7053}" destId="{52F8B491-4931-4A93-8D80-6CE9D189BDBE}" srcOrd="4"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808C71-73FA-44FF-A6A2-0A8F7D094876}">
      <dsp:nvSpPr>
        <dsp:cNvPr id="0" name=""/>
        <dsp:cNvSpPr/>
      </dsp:nvSpPr>
      <dsp:spPr>
        <a:xfrm>
          <a:off x="0" y="205059"/>
          <a:ext cx="6934200"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02539B2-93B2-481A-BEC6-D239B280397E}">
      <dsp:nvSpPr>
        <dsp:cNvPr id="0" name=""/>
        <dsp:cNvSpPr/>
      </dsp:nvSpPr>
      <dsp:spPr>
        <a:xfrm>
          <a:off x="346710" y="13179"/>
          <a:ext cx="4853940" cy="383760"/>
        </a:xfrm>
        <a:prstGeom prst="roundRect">
          <a:avLst/>
        </a:prstGeom>
        <a:gradFill rotWithShape="0">
          <a:gsLst>
            <a:gs pos="0">
              <a:schemeClr val="accent1">
                <a:hueOff val="0"/>
                <a:satOff val="0"/>
                <a:lumOff val="0"/>
                <a:alphaOff val="0"/>
                <a:tint val="70000"/>
                <a:satMod val="180000"/>
              </a:schemeClr>
            </a:gs>
            <a:gs pos="62000">
              <a:schemeClr val="accent1">
                <a:hueOff val="0"/>
                <a:satOff val="0"/>
                <a:lumOff val="0"/>
                <a:alphaOff val="0"/>
                <a:tint val="30000"/>
                <a:satMod val="180000"/>
              </a:schemeClr>
            </a:gs>
            <a:gs pos="100000">
              <a:schemeClr val="accent1">
                <a:hueOff val="0"/>
                <a:satOff val="0"/>
                <a:lumOff val="0"/>
                <a:alphaOff val="0"/>
                <a:tint val="22000"/>
                <a:satMod val="180000"/>
              </a:schemeClr>
            </a:gs>
          </a:gsLst>
          <a:lin ang="16200000" scaled="0"/>
        </a:gradFill>
        <a:ln>
          <a:noFill/>
        </a:ln>
        <a:effectLst>
          <a:outerShdw blurRad="50800" dist="381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3467" tIns="0" rIns="183467" bIns="0" numCol="1" spcCol="1270" anchor="ctr" anchorCtr="0">
          <a:noAutofit/>
        </a:bodyPr>
        <a:lstStyle/>
        <a:p>
          <a:pPr marL="0" lvl="0" indent="0" algn="l" defTabSz="577850">
            <a:lnSpc>
              <a:spcPct val="90000"/>
            </a:lnSpc>
            <a:spcBef>
              <a:spcPct val="0"/>
            </a:spcBef>
            <a:spcAft>
              <a:spcPct val="35000"/>
            </a:spcAft>
            <a:buNone/>
          </a:pPr>
          <a:r>
            <a:rPr lang="ro-RO" sz="1300" b="1" kern="1200" dirty="0"/>
            <a:t>55 procese-verbale art. 273 PCT. 9 </a:t>
          </a:r>
          <a:r>
            <a:rPr lang="ro-RO" sz="1300" b="1" kern="1200" dirty="0" err="1"/>
            <a:t>lit.a</a:t>
          </a:r>
          <a:r>
            <a:rPr lang="ro-RO" sz="1300" b="1" kern="1200" dirty="0"/>
            <a:t>)</a:t>
          </a:r>
          <a:endParaRPr lang="ru-RU" sz="1300" b="1" kern="1200" dirty="0"/>
        </a:p>
      </dsp:txBody>
      <dsp:txXfrm>
        <a:off x="365444" y="31913"/>
        <a:ext cx="4816472" cy="346292"/>
      </dsp:txXfrm>
    </dsp:sp>
    <dsp:sp modelId="{2E9E9040-F693-4E23-B854-AA53D9D67E97}">
      <dsp:nvSpPr>
        <dsp:cNvPr id="0" name=""/>
        <dsp:cNvSpPr/>
      </dsp:nvSpPr>
      <dsp:spPr>
        <a:xfrm>
          <a:off x="0" y="794740"/>
          <a:ext cx="6934200"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762EF2F-5AD5-4A00-A027-B2C42C1F893D}">
      <dsp:nvSpPr>
        <dsp:cNvPr id="0" name=""/>
        <dsp:cNvSpPr/>
      </dsp:nvSpPr>
      <dsp:spPr>
        <a:xfrm>
          <a:off x="346710" y="602860"/>
          <a:ext cx="4853940" cy="383760"/>
        </a:xfrm>
        <a:prstGeom prst="roundRect">
          <a:avLst/>
        </a:prstGeom>
        <a:gradFill rotWithShape="0">
          <a:gsLst>
            <a:gs pos="0">
              <a:schemeClr val="accent1">
                <a:hueOff val="0"/>
                <a:satOff val="0"/>
                <a:lumOff val="0"/>
                <a:alphaOff val="0"/>
                <a:tint val="70000"/>
                <a:satMod val="180000"/>
              </a:schemeClr>
            </a:gs>
            <a:gs pos="62000">
              <a:schemeClr val="accent1">
                <a:hueOff val="0"/>
                <a:satOff val="0"/>
                <a:lumOff val="0"/>
                <a:alphaOff val="0"/>
                <a:tint val="30000"/>
                <a:satMod val="180000"/>
              </a:schemeClr>
            </a:gs>
            <a:gs pos="100000">
              <a:schemeClr val="accent1">
                <a:hueOff val="0"/>
                <a:satOff val="0"/>
                <a:lumOff val="0"/>
                <a:alphaOff val="0"/>
                <a:tint val="22000"/>
                <a:satMod val="180000"/>
              </a:schemeClr>
            </a:gs>
          </a:gsLst>
          <a:lin ang="16200000" scaled="0"/>
        </a:gradFill>
        <a:ln>
          <a:noFill/>
        </a:ln>
        <a:effectLst>
          <a:outerShdw blurRad="50800" dist="381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3467" tIns="0" rIns="183467" bIns="0" numCol="1" spcCol="1270" anchor="ctr" anchorCtr="0">
          <a:noAutofit/>
        </a:bodyPr>
        <a:lstStyle/>
        <a:p>
          <a:pPr marL="0" lvl="0" indent="0" algn="l" defTabSz="577850">
            <a:lnSpc>
              <a:spcPct val="90000"/>
            </a:lnSpc>
            <a:spcBef>
              <a:spcPct val="0"/>
            </a:spcBef>
            <a:spcAft>
              <a:spcPct val="35000"/>
            </a:spcAft>
            <a:buNone/>
          </a:pPr>
          <a:r>
            <a:rPr lang="ro-RO" sz="1300" b="1" kern="1200" dirty="0"/>
            <a:t>29 procese-verbale art. 273, pct. 9 lit. b)</a:t>
          </a:r>
          <a:endParaRPr lang="ru-RU" sz="1300" b="1" kern="1200" dirty="0"/>
        </a:p>
      </dsp:txBody>
      <dsp:txXfrm>
        <a:off x="365444" y="621594"/>
        <a:ext cx="4816472" cy="346292"/>
      </dsp:txXfrm>
    </dsp:sp>
    <dsp:sp modelId="{9B356DAB-A186-4F60-8B18-5AF7FAA62EA0}">
      <dsp:nvSpPr>
        <dsp:cNvPr id="0" name=""/>
        <dsp:cNvSpPr/>
      </dsp:nvSpPr>
      <dsp:spPr>
        <a:xfrm>
          <a:off x="0" y="1384420"/>
          <a:ext cx="6934200"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7849D82-2276-4B19-B31C-869D64F79E54}">
      <dsp:nvSpPr>
        <dsp:cNvPr id="0" name=""/>
        <dsp:cNvSpPr/>
      </dsp:nvSpPr>
      <dsp:spPr>
        <a:xfrm>
          <a:off x="346710" y="1192540"/>
          <a:ext cx="4853940" cy="383760"/>
        </a:xfrm>
        <a:prstGeom prst="roundRect">
          <a:avLst/>
        </a:prstGeom>
        <a:gradFill rotWithShape="0">
          <a:gsLst>
            <a:gs pos="0">
              <a:schemeClr val="accent1">
                <a:hueOff val="0"/>
                <a:satOff val="0"/>
                <a:lumOff val="0"/>
                <a:alphaOff val="0"/>
                <a:tint val="70000"/>
                <a:satMod val="180000"/>
              </a:schemeClr>
            </a:gs>
            <a:gs pos="62000">
              <a:schemeClr val="accent1">
                <a:hueOff val="0"/>
                <a:satOff val="0"/>
                <a:lumOff val="0"/>
                <a:alphaOff val="0"/>
                <a:tint val="30000"/>
                <a:satMod val="180000"/>
              </a:schemeClr>
            </a:gs>
            <a:gs pos="100000">
              <a:schemeClr val="accent1">
                <a:hueOff val="0"/>
                <a:satOff val="0"/>
                <a:lumOff val="0"/>
                <a:alphaOff val="0"/>
                <a:tint val="22000"/>
                <a:satMod val="180000"/>
              </a:schemeClr>
            </a:gs>
          </a:gsLst>
          <a:lin ang="16200000" scaled="0"/>
        </a:gradFill>
        <a:ln>
          <a:noFill/>
        </a:ln>
        <a:effectLst>
          <a:outerShdw blurRad="50800" dist="381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3467" tIns="0" rIns="183467" bIns="0" numCol="1" spcCol="1270" anchor="ctr" anchorCtr="0">
          <a:noAutofit/>
        </a:bodyPr>
        <a:lstStyle/>
        <a:p>
          <a:pPr marL="0" lvl="0" indent="0" algn="l" defTabSz="577850">
            <a:lnSpc>
              <a:spcPct val="90000"/>
            </a:lnSpc>
            <a:spcBef>
              <a:spcPct val="0"/>
            </a:spcBef>
            <a:spcAft>
              <a:spcPct val="35000"/>
            </a:spcAft>
            <a:buNone/>
          </a:pPr>
          <a:r>
            <a:rPr lang="ro-RO" sz="1300" b="1" kern="1200" dirty="0"/>
            <a:t>3 procese-verbale art. 273, pct. 9 </a:t>
          </a:r>
          <a:r>
            <a:rPr lang="ro-RO" sz="1300" b="1" kern="1200" dirty="0" err="1"/>
            <a:t>lit.c</a:t>
          </a:r>
          <a:r>
            <a:rPr lang="ro-RO" sz="1300" b="1" kern="1200" dirty="0"/>
            <a:t>)</a:t>
          </a:r>
          <a:endParaRPr lang="ru-RU" sz="1300" b="1" kern="1200" dirty="0"/>
        </a:p>
      </dsp:txBody>
      <dsp:txXfrm>
        <a:off x="365444" y="1211274"/>
        <a:ext cx="4816472" cy="346292"/>
      </dsp:txXfrm>
    </dsp:sp>
    <dsp:sp modelId="{BDCA710B-5F3A-4D0F-A55A-5823CBD56CCB}">
      <dsp:nvSpPr>
        <dsp:cNvPr id="0" name=""/>
        <dsp:cNvSpPr/>
      </dsp:nvSpPr>
      <dsp:spPr>
        <a:xfrm>
          <a:off x="0" y="1974100"/>
          <a:ext cx="6934200"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43EF444-8447-4F8A-8D37-4EB4F190CE31}">
      <dsp:nvSpPr>
        <dsp:cNvPr id="0" name=""/>
        <dsp:cNvSpPr/>
      </dsp:nvSpPr>
      <dsp:spPr>
        <a:xfrm>
          <a:off x="346710" y="1782220"/>
          <a:ext cx="4853940" cy="383760"/>
        </a:xfrm>
        <a:prstGeom prst="roundRect">
          <a:avLst/>
        </a:prstGeom>
        <a:gradFill rotWithShape="0">
          <a:gsLst>
            <a:gs pos="0">
              <a:schemeClr val="accent1">
                <a:hueOff val="0"/>
                <a:satOff val="0"/>
                <a:lumOff val="0"/>
                <a:alphaOff val="0"/>
                <a:tint val="70000"/>
                <a:satMod val="180000"/>
              </a:schemeClr>
            </a:gs>
            <a:gs pos="62000">
              <a:schemeClr val="accent1">
                <a:hueOff val="0"/>
                <a:satOff val="0"/>
                <a:lumOff val="0"/>
                <a:alphaOff val="0"/>
                <a:tint val="30000"/>
                <a:satMod val="180000"/>
              </a:schemeClr>
            </a:gs>
            <a:gs pos="100000">
              <a:schemeClr val="accent1">
                <a:hueOff val="0"/>
                <a:satOff val="0"/>
                <a:lumOff val="0"/>
                <a:alphaOff val="0"/>
                <a:tint val="22000"/>
                <a:satMod val="180000"/>
              </a:schemeClr>
            </a:gs>
          </a:gsLst>
          <a:lin ang="16200000" scaled="0"/>
        </a:gradFill>
        <a:ln>
          <a:noFill/>
        </a:ln>
        <a:effectLst>
          <a:outerShdw blurRad="50800" dist="381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3467" tIns="0" rIns="183467" bIns="0" numCol="1" spcCol="1270" anchor="ctr" anchorCtr="0">
          <a:noAutofit/>
        </a:bodyPr>
        <a:lstStyle/>
        <a:p>
          <a:pPr marL="0" lvl="0" indent="0" algn="l" defTabSz="577850">
            <a:lnSpc>
              <a:spcPct val="90000"/>
            </a:lnSpc>
            <a:spcBef>
              <a:spcPct val="0"/>
            </a:spcBef>
            <a:spcAft>
              <a:spcPct val="35000"/>
            </a:spcAft>
            <a:buNone/>
          </a:pPr>
          <a:r>
            <a:rPr lang="ro-RO" sz="1300" b="1" kern="1200" dirty="0"/>
            <a:t>1 proces – verbal art. 273, pct. 9 lit. d)</a:t>
          </a:r>
          <a:endParaRPr lang="ru-RU" sz="1300" b="1" kern="1200" dirty="0"/>
        </a:p>
      </dsp:txBody>
      <dsp:txXfrm>
        <a:off x="365444" y="1800954"/>
        <a:ext cx="4816472" cy="346292"/>
      </dsp:txXfrm>
    </dsp:sp>
    <dsp:sp modelId="{55887975-0B92-4D17-A327-71EDCA33CE25}">
      <dsp:nvSpPr>
        <dsp:cNvPr id="0" name=""/>
        <dsp:cNvSpPr/>
      </dsp:nvSpPr>
      <dsp:spPr>
        <a:xfrm>
          <a:off x="0" y="2563780"/>
          <a:ext cx="6934200"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9A16407-4894-4279-ACF9-8E8E714BD4B9}">
      <dsp:nvSpPr>
        <dsp:cNvPr id="0" name=""/>
        <dsp:cNvSpPr/>
      </dsp:nvSpPr>
      <dsp:spPr>
        <a:xfrm>
          <a:off x="346710" y="2371900"/>
          <a:ext cx="4853940" cy="383760"/>
        </a:xfrm>
        <a:prstGeom prst="roundRect">
          <a:avLst/>
        </a:prstGeom>
        <a:gradFill rotWithShape="0">
          <a:gsLst>
            <a:gs pos="0">
              <a:schemeClr val="accent1">
                <a:hueOff val="0"/>
                <a:satOff val="0"/>
                <a:lumOff val="0"/>
                <a:alphaOff val="0"/>
                <a:tint val="70000"/>
                <a:satMod val="180000"/>
              </a:schemeClr>
            </a:gs>
            <a:gs pos="62000">
              <a:schemeClr val="accent1">
                <a:hueOff val="0"/>
                <a:satOff val="0"/>
                <a:lumOff val="0"/>
                <a:alphaOff val="0"/>
                <a:tint val="30000"/>
                <a:satMod val="180000"/>
              </a:schemeClr>
            </a:gs>
            <a:gs pos="100000">
              <a:schemeClr val="accent1">
                <a:hueOff val="0"/>
                <a:satOff val="0"/>
                <a:lumOff val="0"/>
                <a:alphaOff val="0"/>
                <a:tint val="22000"/>
                <a:satMod val="180000"/>
              </a:schemeClr>
            </a:gs>
          </a:gsLst>
          <a:lin ang="16200000" scaled="0"/>
        </a:gradFill>
        <a:ln>
          <a:noFill/>
        </a:ln>
        <a:effectLst>
          <a:outerShdw blurRad="50800" dist="381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3467" tIns="0" rIns="183467" bIns="0" numCol="1" spcCol="1270" anchor="ctr" anchorCtr="0">
          <a:noAutofit/>
        </a:bodyPr>
        <a:lstStyle/>
        <a:p>
          <a:pPr marL="0" lvl="0" indent="0" algn="l" defTabSz="577850">
            <a:lnSpc>
              <a:spcPct val="90000"/>
            </a:lnSpc>
            <a:spcBef>
              <a:spcPct val="0"/>
            </a:spcBef>
            <a:spcAft>
              <a:spcPct val="35000"/>
            </a:spcAft>
            <a:buNone/>
          </a:pPr>
          <a:r>
            <a:rPr lang="ro-RO" sz="1300" b="1" kern="1200" dirty="0"/>
            <a:t>1 proces-verbal art. 273, pct. 9 lit. e)</a:t>
          </a:r>
          <a:endParaRPr lang="ru-RU" sz="1300" b="1" kern="1200" dirty="0"/>
        </a:p>
      </dsp:txBody>
      <dsp:txXfrm>
        <a:off x="365444" y="2390634"/>
        <a:ext cx="4816472" cy="346292"/>
      </dsp:txXfrm>
    </dsp:sp>
    <dsp:sp modelId="{03AC8571-FF77-4137-9BB5-FB465DBB2C52}">
      <dsp:nvSpPr>
        <dsp:cNvPr id="0" name=""/>
        <dsp:cNvSpPr/>
      </dsp:nvSpPr>
      <dsp:spPr>
        <a:xfrm>
          <a:off x="0" y="3153460"/>
          <a:ext cx="6934200"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4E89E6C-AC2F-4789-9D8E-16FA35471A69}">
      <dsp:nvSpPr>
        <dsp:cNvPr id="0" name=""/>
        <dsp:cNvSpPr/>
      </dsp:nvSpPr>
      <dsp:spPr>
        <a:xfrm>
          <a:off x="346710" y="2961580"/>
          <a:ext cx="4853940" cy="383760"/>
        </a:xfrm>
        <a:prstGeom prst="roundRect">
          <a:avLst/>
        </a:prstGeom>
        <a:gradFill rotWithShape="0">
          <a:gsLst>
            <a:gs pos="0">
              <a:schemeClr val="accent1">
                <a:hueOff val="0"/>
                <a:satOff val="0"/>
                <a:lumOff val="0"/>
                <a:alphaOff val="0"/>
                <a:tint val="70000"/>
                <a:satMod val="180000"/>
              </a:schemeClr>
            </a:gs>
            <a:gs pos="62000">
              <a:schemeClr val="accent1">
                <a:hueOff val="0"/>
                <a:satOff val="0"/>
                <a:lumOff val="0"/>
                <a:alphaOff val="0"/>
                <a:tint val="30000"/>
                <a:satMod val="180000"/>
              </a:schemeClr>
            </a:gs>
            <a:gs pos="100000">
              <a:schemeClr val="accent1">
                <a:hueOff val="0"/>
                <a:satOff val="0"/>
                <a:lumOff val="0"/>
                <a:alphaOff val="0"/>
                <a:tint val="22000"/>
                <a:satMod val="180000"/>
              </a:schemeClr>
            </a:gs>
          </a:gsLst>
          <a:lin ang="16200000" scaled="0"/>
        </a:gradFill>
        <a:ln>
          <a:noFill/>
        </a:ln>
        <a:effectLst>
          <a:outerShdw blurRad="50800" dist="381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3467" tIns="0" rIns="183467" bIns="0" numCol="1" spcCol="1270" anchor="ctr" anchorCtr="0">
          <a:noAutofit/>
        </a:bodyPr>
        <a:lstStyle/>
        <a:p>
          <a:pPr marL="0" lvl="0" indent="0" algn="l" defTabSz="577850">
            <a:lnSpc>
              <a:spcPct val="90000"/>
            </a:lnSpc>
            <a:spcBef>
              <a:spcPct val="0"/>
            </a:spcBef>
            <a:spcAft>
              <a:spcPct val="35000"/>
            </a:spcAft>
            <a:buNone/>
          </a:pPr>
          <a:r>
            <a:rPr lang="ro-RO" sz="1300" b="1" kern="1200" dirty="0"/>
            <a:t>1 proces - verbal, art. 273 pct. </a:t>
          </a:r>
          <a:r>
            <a:rPr lang="en-US" sz="1300" b="1" kern="1200" dirty="0"/>
            <a:t>9</a:t>
          </a:r>
          <a:r>
            <a:rPr lang="en-US" sz="1300" b="1" kern="1200" baseline="30000" dirty="0"/>
            <a:t>1</a:t>
          </a:r>
          <a:endParaRPr lang="ru-RU" sz="1300" b="1" kern="1200" dirty="0"/>
        </a:p>
      </dsp:txBody>
      <dsp:txXfrm>
        <a:off x="365444" y="2980314"/>
        <a:ext cx="4816472" cy="346292"/>
      </dsp:txXfrm>
    </dsp:sp>
    <dsp:sp modelId="{C8A68864-7A5A-4C49-9D25-213F9C5D92EC}">
      <dsp:nvSpPr>
        <dsp:cNvPr id="0" name=""/>
        <dsp:cNvSpPr/>
      </dsp:nvSpPr>
      <dsp:spPr>
        <a:xfrm>
          <a:off x="0" y="3743140"/>
          <a:ext cx="6934200"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3DB124A-E158-4A6A-B06D-364D09E0B378}">
      <dsp:nvSpPr>
        <dsp:cNvPr id="0" name=""/>
        <dsp:cNvSpPr/>
      </dsp:nvSpPr>
      <dsp:spPr>
        <a:xfrm>
          <a:off x="346710" y="3551260"/>
          <a:ext cx="4853940" cy="383760"/>
        </a:xfrm>
        <a:prstGeom prst="roundRect">
          <a:avLst/>
        </a:prstGeom>
        <a:gradFill rotWithShape="0">
          <a:gsLst>
            <a:gs pos="0">
              <a:schemeClr val="accent1">
                <a:hueOff val="0"/>
                <a:satOff val="0"/>
                <a:lumOff val="0"/>
                <a:alphaOff val="0"/>
                <a:tint val="70000"/>
                <a:satMod val="180000"/>
              </a:schemeClr>
            </a:gs>
            <a:gs pos="62000">
              <a:schemeClr val="accent1">
                <a:hueOff val="0"/>
                <a:satOff val="0"/>
                <a:lumOff val="0"/>
                <a:alphaOff val="0"/>
                <a:tint val="30000"/>
                <a:satMod val="180000"/>
              </a:schemeClr>
            </a:gs>
            <a:gs pos="100000">
              <a:schemeClr val="accent1">
                <a:hueOff val="0"/>
                <a:satOff val="0"/>
                <a:lumOff val="0"/>
                <a:alphaOff val="0"/>
                <a:tint val="22000"/>
                <a:satMod val="180000"/>
              </a:schemeClr>
            </a:gs>
          </a:gsLst>
          <a:lin ang="16200000" scaled="0"/>
        </a:gradFill>
        <a:ln>
          <a:noFill/>
        </a:ln>
        <a:effectLst>
          <a:outerShdw blurRad="50800" dist="381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3467" tIns="0" rIns="183467" bIns="0" numCol="1" spcCol="1270" anchor="ctr" anchorCtr="0">
          <a:noAutofit/>
        </a:bodyPr>
        <a:lstStyle/>
        <a:p>
          <a:pPr marL="0" lvl="0" indent="0" algn="l" defTabSz="577850">
            <a:lnSpc>
              <a:spcPct val="90000"/>
            </a:lnSpc>
            <a:spcBef>
              <a:spcPct val="0"/>
            </a:spcBef>
            <a:spcAft>
              <a:spcPct val="35000"/>
            </a:spcAft>
            <a:buNone/>
          </a:pPr>
          <a:r>
            <a:rPr lang="ro-RO" sz="1300" b="1" kern="1200" dirty="0"/>
            <a:t>84 procese-verbale, art. 273, pct. 15</a:t>
          </a:r>
          <a:endParaRPr lang="ru-RU" sz="1300" b="1" kern="1200" dirty="0"/>
        </a:p>
      </dsp:txBody>
      <dsp:txXfrm>
        <a:off x="365444" y="3569994"/>
        <a:ext cx="4816472" cy="346292"/>
      </dsp:txXfrm>
    </dsp:sp>
    <dsp:sp modelId="{E336765D-9474-44F8-809E-B7FE0D502F0A}">
      <dsp:nvSpPr>
        <dsp:cNvPr id="0" name=""/>
        <dsp:cNvSpPr/>
      </dsp:nvSpPr>
      <dsp:spPr>
        <a:xfrm>
          <a:off x="0" y="4332820"/>
          <a:ext cx="6934200" cy="327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2BC927B-E9BB-4DE8-B573-F46B067A5573}">
      <dsp:nvSpPr>
        <dsp:cNvPr id="0" name=""/>
        <dsp:cNvSpPr/>
      </dsp:nvSpPr>
      <dsp:spPr>
        <a:xfrm>
          <a:off x="346710" y="4140940"/>
          <a:ext cx="4853940" cy="383760"/>
        </a:xfrm>
        <a:prstGeom prst="roundRect">
          <a:avLst/>
        </a:prstGeom>
        <a:gradFill rotWithShape="0">
          <a:gsLst>
            <a:gs pos="0">
              <a:schemeClr val="accent1">
                <a:hueOff val="0"/>
                <a:satOff val="0"/>
                <a:lumOff val="0"/>
                <a:alphaOff val="0"/>
                <a:tint val="70000"/>
                <a:satMod val="180000"/>
              </a:schemeClr>
            </a:gs>
            <a:gs pos="62000">
              <a:schemeClr val="accent1">
                <a:hueOff val="0"/>
                <a:satOff val="0"/>
                <a:lumOff val="0"/>
                <a:alphaOff val="0"/>
                <a:tint val="30000"/>
                <a:satMod val="180000"/>
              </a:schemeClr>
            </a:gs>
            <a:gs pos="100000">
              <a:schemeClr val="accent1">
                <a:hueOff val="0"/>
                <a:satOff val="0"/>
                <a:lumOff val="0"/>
                <a:alphaOff val="0"/>
                <a:tint val="22000"/>
                <a:satMod val="180000"/>
              </a:schemeClr>
            </a:gs>
          </a:gsLst>
          <a:lin ang="16200000" scaled="0"/>
        </a:gradFill>
        <a:ln>
          <a:noFill/>
        </a:ln>
        <a:effectLst>
          <a:outerShdw blurRad="50800" dist="381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3467" tIns="0" rIns="183467" bIns="0" numCol="1" spcCol="1270" anchor="ctr" anchorCtr="0">
          <a:noAutofit/>
        </a:bodyPr>
        <a:lstStyle/>
        <a:p>
          <a:pPr marL="0" lvl="0" indent="0" algn="l" defTabSz="577850">
            <a:lnSpc>
              <a:spcPct val="90000"/>
            </a:lnSpc>
            <a:spcBef>
              <a:spcPct val="0"/>
            </a:spcBef>
            <a:spcAft>
              <a:spcPct val="35000"/>
            </a:spcAft>
            <a:buNone/>
          </a:pPr>
          <a:r>
            <a:rPr lang="ro-RO" sz="1300" b="1" kern="1200" dirty="0"/>
            <a:t>6 procese - verbale, art. 273, pct. 16</a:t>
          </a:r>
          <a:endParaRPr lang="ru-RU" sz="1300" b="1" kern="1200" dirty="0"/>
        </a:p>
      </dsp:txBody>
      <dsp:txXfrm>
        <a:off x="365444" y="4159674"/>
        <a:ext cx="4816472" cy="3462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BA4E15-7C53-4381-BF62-C7FBCFF23012}">
      <dsp:nvSpPr>
        <dsp:cNvPr id="0" name=""/>
        <dsp:cNvSpPr/>
      </dsp:nvSpPr>
      <dsp:spPr>
        <a:xfrm>
          <a:off x="3200399" y="629"/>
          <a:ext cx="4800600" cy="2454733"/>
        </a:xfrm>
        <a:prstGeom prst="rightArrow">
          <a:avLst>
            <a:gd name="adj1" fmla="val 75000"/>
            <a:gd name="adj2" fmla="val 50000"/>
          </a:avLst>
        </a:prstGeom>
        <a:solidFill>
          <a:schemeClr val="accent1">
            <a:alpha val="90000"/>
            <a:tint val="40000"/>
            <a:hueOff val="0"/>
            <a:satOff val="0"/>
            <a:lumOff val="0"/>
            <a:alphaOff val="0"/>
          </a:schemeClr>
        </a:solidFill>
        <a:ln>
          <a:noFill/>
        </a:ln>
        <a:effectLst/>
        <a:sp3d z="-161800" extrusionH="10600" contourW="3000">
          <a:bevelT w="48600" h="8600" prst="relaxedInset"/>
          <a:bevelB w="48600" h="8600" prst="relaxedInset"/>
        </a:sp3d>
      </dsp:spPr>
      <dsp:style>
        <a:lnRef idx="0">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285750" lvl="1" indent="-285750" algn="l" defTabSz="1333500">
            <a:lnSpc>
              <a:spcPct val="90000"/>
            </a:lnSpc>
            <a:spcBef>
              <a:spcPct val="0"/>
            </a:spcBef>
            <a:spcAft>
              <a:spcPct val="15000"/>
            </a:spcAft>
            <a:buChar char="•"/>
          </a:pPr>
          <a:r>
            <a:rPr lang="ro-RO" sz="3000" kern="1200" dirty="0"/>
            <a:t>Petiții parvenite de la persoanele fizice</a:t>
          </a:r>
          <a:endParaRPr lang="ru-RU" sz="3000" kern="1200" dirty="0"/>
        </a:p>
      </dsp:txBody>
      <dsp:txXfrm>
        <a:off x="3200399" y="307471"/>
        <a:ext cx="3880075" cy="1841049"/>
      </dsp:txXfrm>
    </dsp:sp>
    <dsp:sp modelId="{47DBCC54-B7BB-4F37-BF4A-ADA67896827C}">
      <dsp:nvSpPr>
        <dsp:cNvPr id="0" name=""/>
        <dsp:cNvSpPr/>
      </dsp:nvSpPr>
      <dsp:spPr>
        <a:xfrm>
          <a:off x="0" y="629"/>
          <a:ext cx="3200400" cy="2454733"/>
        </a:xfrm>
        <a:prstGeom prst="roundRect">
          <a:avLst/>
        </a:prstGeom>
        <a:solidFill>
          <a:schemeClr val="accent1">
            <a:hueOff val="0"/>
            <a:satOff val="0"/>
            <a:lumOff val="0"/>
            <a:alphaOff val="0"/>
          </a:schemeClr>
        </a:solidFill>
        <a:ln>
          <a:noFill/>
        </a:ln>
        <a:effectLst>
          <a:outerShdw blurRad="50800" dist="38100" dir="5400000" rotWithShape="0">
            <a:srgbClr val="000000">
              <a:alpha val="43137"/>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ro-RO" sz="6500" kern="1200" dirty="0"/>
            <a:t>569</a:t>
          </a:r>
          <a:endParaRPr lang="ru-RU" sz="6500" kern="1200" dirty="0"/>
        </a:p>
      </dsp:txBody>
      <dsp:txXfrm>
        <a:off x="119830" y="120459"/>
        <a:ext cx="2960740" cy="2215073"/>
      </dsp:txXfrm>
    </dsp:sp>
    <dsp:sp modelId="{E7B8F87F-A9E2-4BB2-9A8F-280D38F1B139}">
      <dsp:nvSpPr>
        <dsp:cNvPr id="0" name=""/>
        <dsp:cNvSpPr/>
      </dsp:nvSpPr>
      <dsp:spPr>
        <a:xfrm>
          <a:off x="3200399" y="2700836"/>
          <a:ext cx="4800600" cy="2454733"/>
        </a:xfrm>
        <a:prstGeom prst="rightArrow">
          <a:avLst>
            <a:gd name="adj1" fmla="val 75000"/>
            <a:gd name="adj2" fmla="val 50000"/>
          </a:avLst>
        </a:prstGeom>
        <a:solidFill>
          <a:schemeClr val="accent1">
            <a:alpha val="90000"/>
            <a:tint val="40000"/>
            <a:hueOff val="0"/>
            <a:satOff val="0"/>
            <a:lumOff val="0"/>
            <a:alphaOff val="0"/>
          </a:schemeClr>
        </a:solidFill>
        <a:ln>
          <a:noFill/>
        </a:ln>
        <a:effectLst/>
        <a:sp3d z="-161800" extrusionH="10600" contourW="3000">
          <a:bevelT w="48600" h="8600" prst="relaxedInset"/>
          <a:bevelB w="48600" h="8600" prst="relaxedInset"/>
        </a:sp3d>
      </dsp:spPr>
      <dsp:style>
        <a:lnRef idx="0">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285750" lvl="1" indent="-285750" algn="l" defTabSz="1333500">
            <a:lnSpc>
              <a:spcPct val="90000"/>
            </a:lnSpc>
            <a:spcBef>
              <a:spcPct val="0"/>
            </a:spcBef>
            <a:spcAft>
              <a:spcPct val="15000"/>
            </a:spcAft>
            <a:buChar char="•"/>
          </a:pPr>
          <a:r>
            <a:rPr lang="ro-RO" sz="3000" kern="1200" dirty="0"/>
            <a:t>Corespondența  parvenită de la persoanele juridice</a:t>
          </a:r>
          <a:endParaRPr lang="ru-RU" sz="3000" kern="1200" dirty="0"/>
        </a:p>
      </dsp:txBody>
      <dsp:txXfrm>
        <a:off x="3200399" y="3007678"/>
        <a:ext cx="3880075" cy="1841049"/>
      </dsp:txXfrm>
    </dsp:sp>
    <dsp:sp modelId="{20AA0058-DBB3-4B20-A535-252E3F4A6FF0}">
      <dsp:nvSpPr>
        <dsp:cNvPr id="0" name=""/>
        <dsp:cNvSpPr/>
      </dsp:nvSpPr>
      <dsp:spPr>
        <a:xfrm>
          <a:off x="0" y="2700836"/>
          <a:ext cx="3200400" cy="2454733"/>
        </a:xfrm>
        <a:prstGeom prst="roundRect">
          <a:avLst/>
        </a:prstGeom>
        <a:solidFill>
          <a:schemeClr val="accent1">
            <a:hueOff val="0"/>
            <a:satOff val="0"/>
            <a:lumOff val="0"/>
            <a:alphaOff val="0"/>
          </a:schemeClr>
        </a:solidFill>
        <a:ln>
          <a:noFill/>
        </a:ln>
        <a:effectLst>
          <a:outerShdw blurRad="50800" dist="38100" dir="5400000" rotWithShape="0">
            <a:srgbClr val="000000">
              <a:alpha val="43137"/>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ro-RO" sz="6500" kern="1200" dirty="0"/>
            <a:t>302</a:t>
          </a:r>
          <a:endParaRPr lang="ru-RU" sz="6500" kern="1200" dirty="0"/>
        </a:p>
      </dsp:txBody>
      <dsp:txXfrm>
        <a:off x="119830" y="2820666"/>
        <a:ext cx="2960740" cy="221507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4A39F-18CE-437D-AEA0-5208C4768DE0}">
      <dsp:nvSpPr>
        <dsp:cNvPr id="0" name=""/>
        <dsp:cNvSpPr/>
      </dsp:nvSpPr>
      <dsp:spPr>
        <a:xfrm>
          <a:off x="3291839" y="673"/>
          <a:ext cx="4937760" cy="2628560"/>
        </a:xfrm>
        <a:prstGeom prst="rightArrow">
          <a:avLst>
            <a:gd name="adj1" fmla="val 75000"/>
            <a:gd name="adj2" fmla="val 50000"/>
          </a:avLst>
        </a:prstGeom>
        <a:solidFill>
          <a:schemeClr val="accent1">
            <a:alpha val="90000"/>
            <a:tint val="40000"/>
            <a:hueOff val="0"/>
            <a:satOff val="0"/>
            <a:lumOff val="0"/>
            <a:alphaOff val="0"/>
          </a:schemeClr>
        </a:solidFill>
        <a:ln>
          <a:noFill/>
        </a:ln>
        <a:effectLst/>
        <a:sp3d z="-161800" extrusionH="10600" contourW="3000">
          <a:bevelT w="48600" h="8600" prst="relaxedInset"/>
          <a:bevelB w="48600" h="8600" prst="relaxedInset"/>
        </a:sp3d>
      </dsp:spPr>
      <dsp:style>
        <a:lnRef idx="0">
          <a:scrgbClr r="0" g="0" b="0"/>
        </a:lnRef>
        <a:fillRef idx="1">
          <a:scrgbClr r="0" g="0" b="0"/>
        </a:fillRef>
        <a:effectRef idx="0">
          <a:scrgbClr r="0" g="0" b="0"/>
        </a:effectRef>
        <a:fontRef idx="minor"/>
      </dsp:style>
      <dsp:txBody>
        <a:bodyPr spcFirstLastPara="0" vert="horz" wrap="square" lIns="19685" tIns="19685" rIns="19685" bIns="19685" numCol="1" spcCol="1270" anchor="t" anchorCtr="0">
          <a:noAutofit/>
        </a:bodyPr>
        <a:lstStyle/>
        <a:p>
          <a:pPr marL="285750" lvl="1" indent="-285750" algn="l" defTabSz="1377950">
            <a:lnSpc>
              <a:spcPct val="90000"/>
            </a:lnSpc>
            <a:spcBef>
              <a:spcPct val="0"/>
            </a:spcBef>
            <a:spcAft>
              <a:spcPct val="15000"/>
            </a:spcAft>
            <a:buChar char="•"/>
          </a:pPr>
          <a:r>
            <a:rPr lang="ro-RO" sz="3100" kern="1200" dirty="0"/>
            <a:t>Corespondența parvenită de la organele ierarhic superioare</a:t>
          </a:r>
          <a:endParaRPr lang="ru-RU" sz="3100" kern="1200" dirty="0"/>
        </a:p>
      </dsp:txBody>
      <dsp:txXfrm>
        <a:off x="3291839" y="329243"/>
        <a:ext cx="3952050" cy="1971420"/>
      </dsp:txXfrm>
    </dsp:sp>
    <dsp:sp modelId="{CF7D5D46-9276-47FF-A1F3-D8B4BD57A502}">
      <dsp:nvSpPr>
        <dsp:cNvPr id="0" name=""/>
        <dsp:cNvSpPr/>
      </dsp:nvSpPr>
      <dsp:spPr>
        <a:xfrm>
          <a:off x="0" y="673"/>
          <a:ext cx="3291840" cy="2628560"/>
        </a:xfrm>
        <a:prstGeom prst="roundRect">
          <a:avLst/>
        </a:prstGeom>
        <a:solidFill>
          <a:schemeClr val="accent1">
            <a:hueOff val="0"/>
            <a:satOff val="0"/>
            <a:lumOff val="0"/>
            <a:alphaOff val="0"/>
          </a:schemeClr>
        </a:solidFill>
        <a:ln>
          <a:noFill/>
        </a:ln>
        <a:effectLst>
          <a:outerShdw blurRad="50800" dist="38100" dir="5400000" rotWithShape="0">
            <a:srgbClr val="000000">
              <a:alpha val="43137"/>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ro-RO" sz="6500" kern="1200" dirty="0"/>
            <a:t>60</a:t>
          </a:r>
          <a:endParaRPr lang="ru-RU" sz="6500" kern="1200" dirty="0"/>
        </a:p>
      </dsp:txBody>
      <dsp:txXfrm>
        <a:off x="128316" y="128989"/>
        <a:ext cx="3035208" cy="2371928"/>
      </dsp:txXfrm>
    </dsp:sp>
    <dsp:sp modelId="{8ABFC541-8A4C-4E64-BE19-165428D8126E}">
      <dsp:nvSpPr>
        <dsp:cNvPr id="0" name=""/>
        <dsp:cNvSpPr/>
      </dsp:nvSpPr>
      <dsp:spPr>
        <a:xfrm>
          <a:off x="3291839" y="2892090"/>
          <a:ext cx="4937760" cy="2628560"/>
        </a:xfrm>
        <a:prstGeom prst="rightArrow">
          <a:avLst>
            <a:gd name="adj1" fmla="val 75000"/>
            <a:gd name="adj2" fmla="val 50000"/>
          </a:avLst>
        </a:prstGeom>
        <a:solidFill>
          <a:schemeClr val="accent1">
            <a:alpha val="90000"/>
            <a:tint val="40000"/>
            <a:hueOff val="0"/>
            <a:satOff val="0"/>
            <a:lumOff val="0"/>
            <a:alphaOff val="0"/>
          </a:schemeClr>
        </a:solidFill>
        <a:ln>
          <a:noFill/>
        </a:ln>
        <a:effectLst/>
        <a:sp3d z="-161800" extrusionH="10600" contourW="3000">
          <a:bevelT w="48600" h="8600" prst="relaxedInset"/>
          <a:bevelB w="48600" h="8600" prst="relaxedInset"/>
        </a:sp3d>
      </dsp:spPr>
      <dsp:style>
        <a:lnRef idx="0">
          <a:scrgbClr r="0" g="0" b="0"/>
        </a:lnRef>
        <a:fillRef idx="1">
          <a:scrgbClr r="0" g="0" b="0"/>
        </a:fillRef>
        <a:effectRef idx="0">
          <a:scrgbClr r="0" g="0" b="0"/>
        </a:effectRef>
        <a:fontRef idx="minor"/>
      </dsp:style>
      <dsp:txBody>
        <a:bodyPr spcFirstLastPara="0" vert="horz" wrap="square" lIns="19685" tIns="19685" rIns="19685" bIns="19685" numCol="1" spcCol="1270" anchor="t" anchorCtr="0">
          <a:noAutofit/>
        </a:bodyPr>
        <a:lstStyle/>
        <a:p>
          <a:pPr marL="285750" lvl="1" indent="-285750" algn="l" defTabSz="1377950">
            <a:lnSpc>
              <a:spcPct val="90000"/>
            </a:lnSpc>
            <a:spcBef>
              <a:spcPct val="0"/>
            </a:spcBef>
            <a:spcAft>
              <a:spcPct val="15000"/>
            </a:spcAft>
            <a:buChar char="•"/>
          </a:pPr>
          <a:r>
            <a:rPr lang="ro-RO" sz="3100" kern="1200"/>
            <a:t>Sesizările parvenite prin intermediul platformei EuChișinău.md</a:t>
          </a:r>
          <a:endParaRPr lang="ru-RU" sz="3100" kern="1200" dirty="0"/>
        </a:p>
      </dsp:txBody>
      <dsp:txXfrm>
        <a:off x="3291839" y="3220660"/>
        <a:ext cx="3952050" cy="1971420"/>
      </dsp:txXfrm>
    </dsp:sp>
    <dsp:sp modelId="{BC5A59E4-DE76-463D-A4C1-60D606AF8E8F}">
      <dsp:nvSpPr>
        <dsp:cNvPr id="0" name=""/>
        <dsp:cNvSpPr/>
      </dsp:nvSpPr>
      <dsp:spPr>
        <a:xfrm>
          <a:off x="0" y="2892090"/>
          <a:ext cx="3291840" cy="2628560"/>
        </a:xfrm>
        <a:prstGeom prst="roundRect">
          <a:avLst/>
        </a:prstGeom>
        <a:solidFill>
          <a:schemeClr val="accent1">
            <a:hueOff val="0"/>
            <a:satOff val="0"/>
            <a:lumOff val="0"/>
            <a:alphaOff val="0"/>
          </a:schemeClr>
        </a:solidFill>
        <a:ln>
          <a:noFill/>
        </a:ln>
        <a:effectLst>
          <a:outerShdw blurRad="50800" dist="38100" dir="5400000" rotWithShape="0">
            <a:srgbClr val="000000">
              <a:alpha val="43137"/>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ro-RO" sz="6500" kern="1200" dirty="0"/>
            <a:t>35</a:t>
          </a:r>
          <a:endParaRPr lang="ru-RU" sz="6500" kern="1200" dirty="0"/>
        </a:p>
      </dsp:txBody>
      <dsp:txXfrm>
        <a:off x="128316" y="3020406"/>
        <a:ext cx="3035208" cy="237192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485334-5E7A-4C56-99BF-B2AB75F23FEF}">
      <dsp:nvSpPr>
        <dsp:cNvPr id="0" name=""/>
        <dsp:cNvSpPr/>
      </dsp:nvSpPr>
      <dsp:spPr>
        <a:xfrm>
          <a:off x="0" y="50784"/>
          <a:ext cx="8229600" cy="2100278"/>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ro-RO" sz="4000" kern="1200" dirty="0"/>
            <a:t>scheme de amplasare elaborate și eliberate</a:t>
          </a:r>
        </a:p>
        <a:p>
          <a:pPr marL="0" lvl="0" indent="0" algn="ctr" defTabSz="1778000">
            <a:lnSpc>
              <a:spcPct val="90000"/>
            </a:lnSpc>
            <a:spcBef>
              <a:spcPct val="0"/>
            </a:spcBef>
            <a:spcAft>
              <a:spcPct val="35000"/>
            </a:spcAft>
            <a:buNone/>
          </a:pPr>
          <a:r>
            <a:rPr lang="ro-RO" sz="4000" kern="1200" dirty="0"/>
            <a:t> </a:t>
          </a:r>
          <a:endParaRPr lang="ru-RU" sz="4000" kern="1200" dirty="0"/>
        </a:p>
      </dsp:txBody>
      <dsp:txXfrm>
        <a:off x="1855947" y="50784"/>
        <a:ext cx="6373652" cy="2100278"/>
      </dsp:txXfrm>
    </dsp:sp>
    <dsp:sp modelId="{25B7F652-D92C-46C9-9828-ACA6E0419BD8}">
      <dsp:nvSpPr>
        <dsp:cNvPr id="0" name=""/>
        <dsp:cNvSpPr/>
      </dsp:nvSpPr>
      <dsp:spPr>
        <a:xfrm>
          <a:off x="210027" y="210027"/>
          <a:ext cx="1645920" cy="1680222"/>
        </a:xfrm>
        <a:prstGeom prst="roundRect">
          <a:avLst>
            <a:gd name="adj" fmla="val 10000"/>
          </a:avLst>
        </a:prstGeom>
        <a:blipFill rotWithShape="1">
          <a:blip xmlns:r="http://schemas.openxmlformats.org/officeDocument/2006/relationships" r:embed="rId1"/>
          <a:stretch>
            <a:fillRect/>
          </a:stretch>
        </a:blipFill>
        <a:ln w="381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CC0B3C-1051-489A-835B-87E15C6E1D28}">
      <dsp:nvSpPr>
        <dsp:cNvPr id="0" name=""/>
        <dsp:cNvSpPr/>
      </dsp:nvSpPr>
      <dsp:spPr>
        <a:xfrm>
          <a:off x="0" y="2310306"/>
          <a:ext cx="8229600" cy="2100278"/>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ro-RO" sz="4000" kern="1200" dirty="0"/>
            <a:t>scheme de amplasare prelungite</a:t>
          </a:r>
          <a:endParaRPr lang="ru-RU" sz="4000" kern="1200" dirty="0"/>
        </a:p>
      </dsp:txBody>
      <dsp:txXfrm>
        <a:off x="1855947" y="2310306"/>
        <a:ext cx="6373652" cy="2100278"/>
      </dsp:txXfrm>
    </dsp:sp>
    <dsp:sp modelId="{4AEA7A61-C036-43F5-8DC5-DAC578853B5C}">
      <dsp:nvSpPr>
        <dsp:cNvPr id="0" name=""/>
        <dsp:cNvSpPr/>
      </dsp:nvSpPr>
      <dsp:spPr>
        <a:xfrm>
          <a:off x="210027" y="2520334"/>
          <a:ext cx="1645920" cy="1680222"/>
        </a:xfrm>
        <a:prstGeom prst="roundRect">
          <a:avLst>
            <a:gd name="adj" fmla="val 10000"/>
          </a:avLst>
        </a:prstGeom>
        <a:blipFill rotWithShape="1">
          <a:blip xmlns:r="http://schemas.openxmlformats.org/officeDocument/2006/relationships" r:embed="rId2"/>
          <a:stretch>
            <a:fillRect/>
          </a:stretch>
        </a:blipFill>
        <a:ln w="381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F8B491-4931-4A93-8D80-6CE9D189BDBE}">
      <dsp:nvSpPr>
        <dsp:cNvPr id="0" name=""/>
        <dsp:cNvSpPr/>
      </dsp:nvSpPr>
      <dsp:spPr>
        <a:xfrm>
          <a:off x="0" y="9830"/>
          <a:ext cx="8229600" cy="4392000"/>
        </a:xfrm>
        <a:prstGeom prst="rightArrow">
          <a:avLst/>
        </a:prstGeom>
        <a:gradFill rotWithShape="0">
          <a:gsLst>
            <a:gs pos="0">
              <a:schemeClr val="accent2">
                <a:hueOff val="0"/>
                <a:satOff val="0"/>
                <a:lumOff val="0"/>
                <a:alphaOff val="0"/>
                <a:tint val="70000"/>
                <a:satMod val="180000"/>
              </a:schemeClr>
            </a:gs>
            <a:gs pos="62000">
              <a:schemeClr val="accent2">
                <a:hueOff val="0"/>
                <a:satOff val="0"/>
                <a:lumOff val="0"/>
                <a:alphaOff val="0"/>
                <a:tint val="30000"/>
                <a:satMod val="180000"/>
              </a:schemeClr>
            </a:gs>
            <a:gs pos="100000">
              <a:schemeClr val="accent2">
                <a:hueOff val="0"/>
                <a:satOff val="0"/>
                <a:lumOff val="0"/>
                <a:alphaOff val="0"/>
                <a:tint val="22000"/>
                <a:satMod val="180000"/>
              </a:schemeClr>
            </a:gs>
          </a:gsLst>
          <a:lin ang="16200000" scaled="0"/>
        </a:gradFill>
        <a:ln>
          <a:noFill/>
        </a:ln>
        <a:effectLst>
          <a:outerShdw blurRad="50800" dist="381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031A5B28-7707-414B-953E-DF322F3473D9}">
      <dsp:nvSpPr>
        <dsp:cNvPr id="0" name=""/>
        <dsp:cNvSpPr/>
      </dsp:nvSpPr>
      <dsp:spPr>
        <a:xfrm>
          <a:off x="663832" y="1107831"/>
          <a:ext cx="6742807" cy="219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65760" rIns="0" bIns="365760" numCol="1" spcCol="1270" anchor="ctr" anchorCtr="0">
          <a:noAutofit/>
        </a:bodyPr>
        <a:lstStyle/>
        <a:p>
          <a:pPr marL="0" lvl="0" indent="0" algn="ctr" defTabSz="1600200">
            <a:lnSpc>
              <a:spcPct val="90000"/>
            </a:lnSpc>
            <a:spcBef>
              <a:spcPct val="0"/>
            </a:spcBef>
            <a:spcAft>
              <a:spcPct val="35000"/>
            </a:spcAft>
            <a:buNone/>
          </a:pPr>
          <a:r>
            <a:rPr lang="ro-RO" sz="3600" kern="1200" dirty="0"/>
            <a:t>25 procese verbale întocmite în baza art. 273, pct. 9 lit. b)</a:t>
          </a:r>
          <a:endParaRPr lang="ru-RU" sz="3600" kern="1200" dirty="0"/>
        </a:p>
      </dsp:txBody>
      <dsp:txXfrm>
        <a:off x="663832" y="1107831"/>
        <a:ext cx="6742807" cy="2196000"/>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30525" cy="4968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29050" y="0"/>
            <a:ext cx="2930525" cy="496888"/>
          </a:xfrm>
          <a:prstGeom prst="rect">
            <a:avLst/>
          </a:prstGeom>
        </p:spPr>
        <p:txBody>
          <a:bodyPr vert="horz" lIns="91440" tIns="45720" rIns="91440" bIns="45720" rtlCol="0"/>
          <a:lstStyle>
            <a:lvl1pPr algn="r">
              <a:defRPr sz="1200"/>
            </a:lvl1pPr>
          </a:lstStyle>
          <a:p>
            <a:fld id="{B1655B02-11A0-46E2-BBB2-5CCCD1F1BCBB}" type="datetimeFigureOut">
              <a:rPr lang="ru-RU" smtClean="0"/>
              <a:t>20.01.2022</a:t>
            </a:fld>
            <a:endParaRPr lang="ru-RU"/>
          </a:p>
        </p:txBody>
      </p:sp>
      <p:sp>
        <p:nvSpPr>
          <p:cNvPr id="4" name="Образ слайда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29050" y="9444038"/>
            <a:ext cx="2930525" cy="496887"/>
          </a:xfrm>
          <a:prstGeom prst="rect">
            <a:avLst/>
          </a:prstGeom>
        </p:spPr>
        <p:txBody>
          <a:bodyPr vert="horz" lIns="91440" tIns="45720" rIns="91440" bIns="45720" rtlCol="0" anchor="b"/>
          <a:lstStyle>
            <a:lvl1pPr algn="r">
              <a:defRPr sz="1200"/>
            </a:lvl1pPr>
          </a:lstStyle>
          <a:p>
            <a:fld id="{0CC04F8A-6C97-4257-88A6-5F784388C4B1}" type="slidenum">
              <a:rPr lang="ru-RU" smtClean="0"/>
              <a:t>‹#›</a:t>
            </a:fld>
            <a:endParaRPr lang="ru-RU"/>
          </a:p>
        </p:txBody>
      </p:sp>
    </p:spTree>
    <p:extLst>
      <p:ext uri="{BB962C8B-B14F-4D97-AF65-F5344CB8AC3E}">
        <p14:creationId xmlns:p14="http://schemas.microsoft.com/office/powerpoint/2010/main" val="2291171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CC04F8A-6C97-4257-88A6-5F784388C4B1}" type="slidenum">
              <a:rPr lang="ru-RU" smtClean="0"/>
              <a:t>2</a:t>
            </a:fld>
            <a:endParaRPr lang="ru-RU"/>
          </a:p>
        </p:txBody>
      </p:sp>
    </p:spTree>
    <p:extLst>
      <p:ext uri="{BB962C8B-B14F-4D97-AF65-F5344CB8AC3E}">
        <p14:creationId xmlns:p14="http://schemas.microsoft.com/office/powerpoint/2010/main" val="1536791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o-RO" dirty="0"/>
              <a:t>Lichidarea</a:t>
            </a:r>
            <a:r>
              <a:rPr lang="ro-RO" baseline="0" dirty="0"/>
              <a:t> unităților de comerț amplasate neautorizat!!1</a:t>
            </a:r>
          </a:p>
          <a:p>
            <a:endParaRPr lang="ru-RU" dirty="0"/>
          </a:p>
        </p:txBody>
      </p:sp>
      <p:sp>
        <p:nvSpPr>
          <p:cNvPr id="4" name="Номер слайда 3"/>
          <p:cNvSpPr>
            <a:spLocks noGrp="1"/>
          </p:cNvSpPr>
          <p:nvPr>
            <p:ph type="sldNum" sz="quarter" idx="10"/>
          </p:nvPr>
        </p:nvSpPr>
        <p:spPr/>
        <p:txBody>
          <a:bodyPr/>
          <a:lstStyle/>
          <a:p>
            <a:fld id="{0CC04F8A-6C97-4257-88A6-5F784388C4B1}" type="slidenum">
              <a:rPr lang="ru-RU" smtClean="0"/>
              <a:t>24</a:t>
            </a:fld>
            <a:endParaRPr lang="ru-RU"/>
          </a:p>
        </p:txBody>
      </p:sp>
    </p:spTree>
    <p:extLst>
      <p:ext uri="{BB962C8B-B14F-4D97-AF65-F5344CB8AC3E}">
        <p14:creationId xmlns:p14="http://schemas.microsoft.com/office/powerpoint/2010/main" val="2639201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7"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8"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9"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1"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2"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3"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4"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5"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6"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7"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8"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9"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20"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21"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22"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23"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24"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25"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26"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27"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28"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29"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30"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31"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32"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33"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34"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35"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36"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0243" name="Rectangle 3"/>
          <p:cNvSpPr>
            <a:spLocks noGrp="1" noChangeArrowheads="1"/>
          </p:cNvSpPr>
          <p:nvPr>
            <p:ph type="ctrTitle"/>
          </p:nvPr>
        </p:nvSpPr>
        <p:spPr>
          <a:xfrm>
            <a:off x="315913" y="466725"/>
            <a:ext cx="6781800" cy="2133600"/>
          </a:xfrm>
        </p:spPr>
        <p:txBody>
          <a:bodyPr/>
          <a:lstStyle>
            <a:lvl1pPr algn="r">
              <a:defRPr sz="4800"/>
            </a:lvl1pPr>
          </a:lstStyle>
          <a:p>
            <a:pPr lvl="0"/>
            <a:r>
              <a:rPr lang="ru-RU" altLang="en-US" noProof="0"/>
              <a:t>Образец заголовка</a:t>
            </a:r>
          </a:p>
        </p:txBody>
      </p:sp>
      <p:sp>
        <p:nvSpPr>
          <p:cNvPr id="10244"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ru-RU" altLang="en-US" noProof="0"/>
              <a:t>Образец подзаголовка</a:t>
            </a:r>
          </a:p>
        </p:txBody>
      </p:sp>
      <p:sp>
        <p:nvSpPr>
          <p:cNvPr id="38" name="Rectangle 5"/>
          <p:cNvSpPr>
            <a:spLocks noGrp="1" noChangeArrowheads="1"/>
          </p:cNvSpPr>
          <p:nvPr>
            <p:ph type="dt" sz="half" idx="10"/>
          </p:nvPr>
        </p:nvSpPr>
        <p:spPr/>
        <p:txBody>
          <a:bodyPr/>
          <a:lstStyle>
            <a:lvl1pPr>
              <a:defRPr/>
            </a:lvl1pPr>
          </a:lstStyle>
          <a:p>
            <a:pPr>
              <a:defRPr/>
            </a:pPr>
            <a:endParaRPr lang="ru-RU" altLang="en-US"/>
          </a:p>
        </p:txBody>
      </p:sp>
      <p:sp>
        <p:nvSpPr>
          <p:cNvPr id="39" name="Rectangle 6"/>
          <p:cNvSpPr>
            <a:spLocks noGrp="1" noChangeArrowheads="1"/>
          </p:cNvSpPr>
          <p:nvPr>
            <p:ph type="ftr" sz="quarter" idx="11"/>
          </p:nvPr>
        </p:nvSpPr>
        <p:spPr/>
        <p:txBody>
          <a:bodyPr/>
          <a:lstStyle>
            <a:lvl1pPr>
              <a:defRPr/>
            </a:lvl1pPr>
          </a:lstStyle>
          <a:p>
            <a:pPr>
              <a:defRPr/>
            </a:pPr>
            <a:endParaRPr lang="ru-RU" altLang="en-US"/>
          </a:p>
        </p:txBody>
      </p:sp>
      <p:sp>
        <p:nvSpPr>
          <p:cNvPr id="40" name="Rectangle 7"/>
          <p:cNvSpPr>
            <a:spLocks noGrp="1" noChangeArrowheads="1"/>
          </p:cNvSpPr>
          <p:nvPr>
            <p:ph type="sldNum" sz="quarter" idx="12"/>
          </p:nvPr>
        </p:nvSpPr>
        <p:spPr/>
        <p:txBody>
          <a:bodyPr/>
          <a:lstStyle>
            <a:lvl1pPr>
              <a:defRPr/>
            </a:lvl1pPr>
          </a:lstStyle>
          <a:p>
            <a:pPr>
              <a:defRPr/>
            </a:pPr>
            <a:fld id="{384906C0-3FD2-4ABF-B8D3-A396938B3F49}" type="slidenum">
              <a:rPr lang="ru-RU" altLang="en-US"/>
              <a:pPr>
                <a:defRPr/>
              </a:pPr>
              <a:t>‹#›</a:t>
            </a:fld>
            <a:endParaRPr lang="ru-RU" altLang="en-US"/>
          </a:p>
        </p:txBody>
      </p:sp>
    </p:spTree>
    <p:extLst>
      <p:ext uri="{BB962C8B-B14F-4D97-AF65-F5344CB8AC3E}">
        <p14:creationId xmlns:p14="http://schemas.microsoft.com/office/powerpoint/2010/main" val="2461213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5"/>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7"/>
          <p:cNvSpPr>
            <a:spLocks noGrp="1" noChangeArrowheads="1"/>
          </p:cNvSpPr>
          <p:nvPr>
            <p:ph type="sldNum" sz="quarter" idx="12"/>
          </p:nvPr>
        </p:nvSpPr>
        <p:spPr>
          <a:ln/>
        </p:spPr>
        <p:txBody>
          <a:bodyPr/>
          <a:lstStyle>
            <a:lvl1pPr>
              <a:defRPr/>
            </a:lvl1pPr>
          </a:lstStyle>
          <a:p>
            <a:pPr>
              <a:defRPr/>
            </a:pPr>
            <a:fld id="{09668FC7-545A-406A-B9CF-E30902F9D5C6}" type="slidenum">
              <a:rPr lang="ru-RU" altLang="en-US"/>
              <a:pPr>
                <a:defRPr/>
              </a:pPr>
              <a:t>‹#›</a:t>
            </a:fld>
            <a:endParaRPr lang="ru-RU" altLang="en-US"/>
          </a:p>
        </p:txBody>
      </p:sp>
    </p:spTree>
    <p:extLst>
      <p:ext uri="{BB962C8B-B14F-4D97-AF65-F5344CB8AC3E}">
        <p14:creationId xmlns:p14="http://schemas.microsoft.com/office/powerpoint/2010/main" val="925442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22238"/>
            <a:ext cx="2057400" cy="6008687"/>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122238"/>
            <a:ext cx="6019800" cy="600868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5"/>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7"/>
          <p:cNvSpPr>
            <a:spLocks noGrp="1" noChangeArrowheads="1"/>
          </p:cNvSpPr>
          <p:nvPr>
            <p:ph type="sldNum" sz="quarter" idx="12"/>
          </p:nvPr>
        </p:nvSpPr>
        <p:spPr>
          <a:ln/>
        </p:spPr>
        <p:txBody>
          <a:bodyPr/>
          <a:lstStyle>
            <a:lvl1pPr>
              <a:defRPr/>
            </a:lvl1pPr>
          </a:lstStyle>
          <a:p>
            <a:pPr>
              <a:defRPr/>
            </a:pPr>
            <a:fld id="{C4D1010C-027F-47F0-9EC3-ECD7B0159C3A}" type="slidenum">
              <a:rPr lang="ru-RU" altLang="en-US"/>
              <a:pPr>
                <a:defRPr/>
              </a:pPr>
              <a:t>‹#›</a:t>
            </a:fld>
            <a:endParaRPr lang="ru-RU" altLang="en-US"/>
          </a:p>
        </p:txBody>
      </p:sp>
    </p:spTree>
    <p:extLst>
      <p:ext uri="{BB962C8B-B14F-4D97-AF65-F5344CB8AC3E}">
        <p14:creationId xmlns:p14="http://schemas.microsoft.com/office/powerpoint/2010/main" val="494883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5"/>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7"/>
          <p:cNvSpPr>
            <a:spLocks noGrp="1" noChangeArrowheads="1"/>
          </p:cNvSpPr>
          <p:nvPr>
            <p:ph type="sldNum" sz="quarter" idx="12"/>
          </p:nvPr>
        </p:nvSpPr>
        <p:spPr>
          <a:ln/>
        </p:spPr>
        <p:txBody>
          <a:bodyPr/>
          <a:lstStyle>
            <a:lvl1pPr>
              <a:defRPr/>
            </a:lvl1pPr>
          </a:lstStyle>
          <a:p>
            <a:pPr>
              <a:defRPr/>
            </a:pPr>
            <a:fld id="{1E741C30-3F62-412C-9748-F2FC5C978C21}" type="slidenum">
              <a:rPr lang="ru-RU" altLang="en-US"/>
              <a:pPr>
                <a:defRPr/>
              </a:pPr>
              <a:t>‹#›</a:t>
            </a:fld>
            <a:endParaRPr lang="ru-RU" altLang="en-US"/>
          </a:p>
        </p:txBody>
      </p:sp>
    </p:spTree>
    <p:extLst>
      <p:ext uri="{BB962C8B-B14F-4D97-AF65-F5344CB8AC3E}">
        <p14:creationId xmlns:p14="http://schemas.microsoft.com/office/powerpoint/2010/main" val="4092356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5"/>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7"/>
          <p:cNvSpPr>
            <a:spLocks noGrp="1" noChangeArrowheads="1"/>
          </p:cNvSpPr>
          <p:nvPr>
            <p:ph type="sldNum" sz="quarter" idx="12"/>
          </p:nvPr>
        </p:nvSpPr>
        <p:spPr>
          <a:ln/>
        </p:spPr>
        <p:txBody>
          <a:bodyPr/>
          <a:lstStyle>
            <a:lvl1pPr>
              <a:defRPr/>
            </a:lvl1pPr>
          </a:lstStyle>
          <a:p>
            <a:pPr>
              <a:defRPr/>
            </a:pPr>
            <a:fld id="{5B198029-D56A-490F-AD13-FFD7649D40F0}" type="slidenum">
              <a:rPr lang="ru-RU" altLang="en-US"/>
              <a:pPr>
                <a:defRPr/>
              </a:pPr>
              <a:t>‹#›</a:t>
            </a:fld>
            <a:endParaRPr lang="ru-RU" altLang="en-US"/>
          </a:p>
        </p:txBody>
      </p:sp>
    </p:spTree>
    <p:extLst>
      <p:ext uri="{BB962C8B-B14F-4D97-AF65-F5344CB8AC3E}">
        <p14:creationId xmlns:p14="http://schemas.microsoft.com/office/powerpoint/2010/main" val="4017462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5"/>
          <p:cNvSpPr>
            <a:spLocks noGrp="1" noChangeArrowheads="1"/>
          </p:cNvSpPr>
          <p:nvPr>
            <p:ph type="dt" sz="half" idx="10"/>
          </p:nvPr>
        </p:nvSpPr>
        <p:spPr>
          <a:ln/>
        </p:spPr>
        <p:txBody>
          <a:bodyPr/>
          <a:lstStyle>
            <a:lvl1pPr>
              <a:defRPr/>
            </a:lvl1pPr>
          </a:lstStyle>
          <a:p>
            <a:pPr>
              <a:defRPr/>
            </a:pPr>
            <a:endParaRPr lang="ru-RU"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ru-RU" altLang="en-US"/>
          </a:p>
        </p:txBody>
      </p:sp>
      <p:sp>
        <p:nvSpPr>
          <p:cNvPr id="7" name="Rectangle 7"/>
          <p:cNvSpPr>
            <a:spLocks noGrp="1" noChangeArrowheads="1"/>
          </p:cNvSpPr>
          <p:nvPr>
            <p:ph type="sldNum" sz="quarter" idx="12"/>
          </p:nvPr>
        </p:nvSpPr>
        <p:spPr>
          <a:ln/>
        </p:spPr>
        <p:txBody>
          <a:bodyPr/>
          <a:lstStyle>
            <a:lvl1pPr>
              <a:defRPr/>
            </a:lvl1pPr>
          </a:lstStyle>
          <a:p>
            <a:pPr>
              <a:defRPr/>
            </a:pPr>
            <a:fld id="{AB19102B-8B92-4B38-B972-3432E3D70218}" type="slidenum">
              <a:rPr lang="ru-RU" altLang="en-US"/>
              <a:pPr>
                <a:defRPr/>
              </a:pPr>
              <a:t>‹#›</a:t>
            </a:fld>
            <a:endParaRPr lang="ru-RU" altLang="en-US"/>
          </a:p>
        </p:txBody>
      </p:sp>
    </p:spTree>
    <p:extLst>
      <p:ext uri="{BB962C8B-B14F-4D97-AF65-F5344CB8AC3E}">
        <p14:creationId xmlns:p14="http://schemas.microsoft.com/office/powerpoint/2010/main" val="891844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5"/>
          <p:cNvSpPr>
            <a:spLocks noGrp="1" noChangeArrowheads="1"/>
          </p:cNvSpPr>
          <p:nvPr>
            <p:ph type="dt" sz="half" idx="10"/>
          </p:nvPr>
        </p:nvSpPr>
        <p:spPr>
          <a:ln/>
        </p:spPr>
        <p:txBody>
          <a:bodyPr/>
          <a:lstStyle>
            <a:lvl1pPr>
              <a:defRPr/>
            </a:lvl1pPr>
          </a:lstStyle>
          <a:p>
            <a:pPr>
              <a:defRPr/>
            </a:pPr>
            <a:endParaRPr lang="ru-RU"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ru-RU" altLang="en-US"/>
          </a:p>
        </p:txBody>
      </p:sp>
      <p:sp>
        <p:nvSpPr>
          <p:cNvPr id="9" name="Rectangle 7"/>
          <p:cNvSpPr>
            <a:spLocks noGrp="1" noChangeArrowheads="1"/>
          </p:cNvSpPr>
          <p:nvPr>
            <p:ph type="sldNum" sz="quarter" idx="12"/>
          </p:nvPr>
        </p:nvSpPr>
        <p:spPr>
          <a:ln/>
        </p:spPr>
        <p:txBody>
          <a:bodyPr/>
          <a:lstStyle>
            <a:lvl1pPr>
              <a:defRPr/>
            </a:lvl1pPr>
          </a:lstStyle>
          <a:p>
            <a:pPr>
              <a:defRPr/>
            </a:pPr>
            <a:fld id="{F1361910-907A-4ABB-A666-B18C46028498}" type="slidenum">
              <a:rPr lang="ru-RU" altLang="en-US"/>
              <a:pPr>
                <a:defRPr/>
              </a:pPr>
              <a:t>‹#›</a:t>
            </a:fld>
            <a:endParaRPr lang="ru-RU" altLang="en-US"/>
          </a:p>
        </p:txBody>
      </p:sp>
    </p:spTree>
    <p:extLst>
      <p:ext uri="{BB962C8B-B14F-4D97-AF65-F5344CB8AC3E}">
        <p14:creationId xmlns:p14="http://schemas.microsoft.com/office/powerpoint/2010/main" val="221366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5"/>
          <p:cNvSpPr>
            <a:spLocks noGrp="1" noChangeArrowheads="1"/>
          </p:cNvSpPr>
          <p:nvPr>
            <p:ph type="dt" sz="half" idx="10"/>
          </p:nvPr>
        </p:nvSpPr>
        <p:spPr>
          <a:ln/>
        </p:spPr>
        <p:txBody>
          <a:bodyPr/>
          <a:lstStyle>
            <a:lvl1pPr>
              <a:defRPr/>
            </a:lvl1pPr>
          </a:lstStyle>
          <a:p>
            <a:pPr>
              <a:defRPr/>
            </a:pPr>
            <a:endParaRPr lang="ru-RU"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ru-RU" altLang="en-US"/>
          </a:p>
        </p:txBody>
      </p:sp>
      <p:sp>
        <p:nvSpPr>
          <p:cNvPr id="5" name="Rectangle 7"/>
          <p:cNvSpPr>
            <a:spLocks noGrp="1" noChangeArrowheads="1"/>
          </p:cNvSpPr>
          <p:nvPr>
            <p:ph type="sldNum" sz="quarter" idx="12"/>
          </p:nvPr>
        </p:nvSpPr>
        <p:spPr>
          <a:ln/>
        </p:spPr>
        <p:txBody>
          <a:bodyPr/>
          <a:lstStyle>
            <a:lvl1pPr>
              <a:defRPr/>
            </a:lvl1pPr>
          </a:lstStyle>
          <a:p>
            <a:pPr>
              <a:defRPr/>
            </a:pPr>
            <a:fld id="{9D1ABA57-49D0-4F91-8F89-58DCB10E5EDC}" type="slidenum">
              <a:rPr lang="ru-RU" altLang="en-US"/>
              <a:pPr>
                <a:defRPr/>
              </a:pPr>
              <a:t>‹#›</a:t>
            </a:fld>
            <a:endParaRPr lang="ru-RU" altLang="en-US"/>
          </a:p>
        </p:txBody>
      </p:sp>
    </p:spTree>
    <p:extLst>
      <p:ext uri="{BB962C8B-B14F-4D97-AF65-F5344CB8AC3E}">
        <p14:creationId xmlns:p14="http://schemas.microsoft.com/office/powerpoint/2010/main" val="3432945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ru-RU"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ru-RU" altLang="en-US"/>
          </a:p>
        </p:txBody>
      </p:sp>
      <p:sp>
        <p:nvSpPr>
          <p:cNvPr id="4" name="Rectangle 7"/>
          <p:cNvSpPr>
            <a:spLocks noGrp="1" noChangeArrowheads="1"/>
          </p:cNvSpPr>
          <p:nvPr>
            <p:ph type="sldNum" sz="quarter" idx="12"/>
          </p:nvPr>
        </p:nvSpPr>
        <p:spPr>
          <a:ln/>
        </p:spPr>
        <p:txBody>
          <a:bodyPr/>
          <a:lstStyle>
            <a:lvl1pPr>
              <a:defRPr/>
            </a:lvl1pPr>
          </a:lstStyle>
          <a:p>
            <a:pPr>
              <a:defRPr/>
            </a:pPr>
            <a:fld id="{1163DC16-740D-4266-9D51-9A89884B4AFE}" type="slidenum">
              <a:rPr lang="ru-RU" altLang="en-US"/>
              <a:pPr>
                <a:defRPr/>
              </a:pPr>
              <a:t>‹#›</a:t>
            </a:fld>
            <a:endParaRPr lang="ru-RU" altLang="en-US"/>
          </a:p>
        </p:txBody>
      </p:sp>
    </p:spTree>
    <p:extLst>
      <p:ext uri="{BB962C8B-B14F-4D97-AF65-F5344CB8AC3E}">
        <p14:creationId xmlns:p14="http://schemas.microsoft.com/office/powerpoint/2010/main" val="1631210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5"/>
          <p:cNvSpPr>
            <a:spLocks noGrp="1" noChangeArrowheads="1"/>
          </p:cNvSpPr>
          <p:nvPr>
            <p:ph type="dt" sz="half" idx="10"/>
          </p:nvPr>
        </p:nvSpPr>
        <p:spPr>
          <a:ln/>
        </p:spPr>
        <p:txBody>
          <a:bodyPr/>
          <a:lstStyle>
            <a:lvl1pPr>
              <a:defRPr/>
            </a:lvl1pPr>
          </a:lstStyle>
          <a:p>
            <a:pPr>
              <a:defRPr/>
            </a:pPr>
            <a:endParaRPr lang="ru-RU"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ru-RU" altLang="en-US"/>
          </a:p>
        </p:txBody>
      </p:sp>
      <p:sp>
        <p:nvSpPr>
          <p:cNvPr id="7" name="Rectangle 7"/>
          <p:cNvSpPr>
            <a:spLocks noGrp="1" noChangeArrowheads="1"/>
          </p:cNvSpPr>
          <p:nvPr>
            <p:ph type="sldNum" sz="quarter" idx="12"/>
          </p:nvPr>
        </p:nvSpPr>
        <p:spPr>
          <a:ln/>
        </p:spPr>
        <p:txBody>
          <a:bodyPr/>
          <a:lstStyle>
            <a:lvl1pPr>
              <a:defRPr/>
            </a:lvl1pPr>
          </a:lstStyle>
          <a:p>
            <a:pPr>
              <a:defRPr/>
            </a:pPr>
            <a:fld id="{EB5D1085-FBE2-487C-976D-FDB9ED52AE06}" type="slidenum">
              <a:rPr lang="ru-RU" altLang="en-US"/>
              <a:pPr>
                <a:defRPr/>
              </a:pPr>
              <a:t>‹#›</a:t>
            </a:fld>
            <a:endParaRPr lang="ru-RU" altLang="en-US"/>
          </a:p>
        </p:txBody>
      </p:sp>
    </p:spTree>
    <p:extLst>
      <p:ext uri="{BB962C8B-B14F-4D97-AF65-F5344CB8AC3E}">
        <p14:creationId xmlns:p14="http://schemas.microsoft.com/office/powerpoint/2010/main" val="728855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5"/>
          <p:cNvSpPr>
            <a:spLocks noGrp="1" noChangeArrowheads="1"/>
          </p:cNvSpPr>
          <p:nvPr>
            <p:ph type="dt" sz="half" idx="10"/>
          </p:nvPr>
        </p:nvSpPr>
        <p:spPr>
          <a:ln/>
        </p:spPr>
        <p:txBody>
          <a:bodyPr/>
          <a:lstStyle>
            <a:lvl1pPr>
              <a:defRPr/>
            </a:lvl1pPr>
          </a:lstStyle>
          <a:p>
            <a:pPr>
              <a:defRPr/>
            </a:pPr>
            <a:endParaRPr lang="ru-RU"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ru-RU" altLang="en-US"/>
          </a:p>
        </p:txBody>
      </p:sp>
      <p:sp>
        <p:nvSpPr>
          <p:cNvPr id="7" name="Rectangle 7"/>
          <p:cNvSpPr>
            <a:spLocks noGrp="1" noChangeArrowheads="1"/>
          </p:cNvSpPr>
          <p:nvPr>
            <p:ph type="sldNum" sz="quarter" idx="12"/>
          </p:nvPr>
        </p:nvSpPr>
        <p:spPr>
          <a:ln/>
        </p:spPr>
        <p:txBody>
          <a:bodyPr/>
          <a:lstStyle>
            <a:lvl1pPr>
              <a:defRPr/>
            </a:lvl1pPr>
          </a:lstStyle>
          <a:p>
            <a:pPr>
              <a:defRPr/>
            </a:pPr>
            <a:fld id="{96210FAB-B7A4-48F9-888E-B70C171BA5AA}" type="slidenum">
              <a:rPr lang="ru-RU" altLang="en-US"/>
              <a:pPr>
                <a:defRPr/>
              </a:pPr>
              <a:t>‹#›</a:t>
            </a:fld>
            <a:endParaRPr lang="ru-RU" altLang="en-US"/>
          </a:p>
        </p:txBody>
      </p:sp>
    </p:spTree>
    <p:extLst>
      <p:ext uri="{BB962C8B-B14F-4D97-AF65-F5344CB8AC3E}">
        <p14:creationId xmlns:p14="http://schemas.microsoft.com/office/powerpoint/2010/main" val="4218890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ru-RU" altLang="en-US"/>
              <a:t>Образец заголовка</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en-US"/>
              <a:t>Образец текста</a:t>
            </a:r>
          </a:p>
          <a:p>
            <a:pPr lvl="1"/>
            <a:r>
              <a:rPr lang="ru-RU" altLang="en-US"/>
              <a:t>Второй уровень</a:t>
            </a:r>
          </a:p>
          <a:p>
            <a:pPr lvl="2"/>
            <a:r>
              <a:rPr lang="ru-RU" altLang="en-US"/>
              <a:t>Третий уровень</a:t>
            </a:r>
          </a:p>
          <a:p>
            <a:pPr lvl="3"/>
            <a:r>
              <a:rPr lang="ru-RU" altLang="en-US"/>
              <a:t>Четвертый уровень</a:t>
            </a:r>
          </a:p>
          <a:p>
            <a:pPr lvl="4"/>
            <a:r>
              <a:rPr lang="ru-RU" altLang="en-US"/>
              <a:t>Пятый уровень</a:t>
            </a:r>
          </a:p>
        </p:txBody>
      </p:sp>
      <p:sp>
        <p:nvSpPr>
          <p:cNvPr id="9221"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atin typeface="Arial" pitchFamily="34" charset="0"/>
                <a:cs typeface="Arial" pitchFamily="34" charset="0"/>
              </a:defRPr>
            </a:lvl1pPr>
          </a:lstStyle>
          <a:p>
            <a:pPr>
              <a:defRPr/>
            </a:pPr>
            <a:endParaRPr lang="ru-RU" altLang="en-US"/>
          </a:p>
        </p:txBody>
      </p:sp>
      <p:sp>
        <p:nvSpPr>
          <p:cNvPr id="9222"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atin typeface="Arial" pitchFamily="34" charset="0"/>
                <a:cs typeface="Arial" pitchFamily="34" charset="0"/>
              </a:defRPr>
            </a:lvl1pPr>
          </a:lstStyle>
          <a:p>
            <a:pPr>
              <a:defRPr/>
            </a:pPr>
            <a:endParaRPr lang="ru-RU" altLang="en-US"/>
          </a:p>
        </p:txBody>
      </p:sp>
      <p:sp>
        <p:nvSpPr>
          <p:cNvPr id="9223"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Arial" pitchFamily="34" charset="0"/>
                <a:cs typeface="Arial" pitchFamily="34" charset="0"/>
              </a:defRPr>
            </a:lvl1pPr>
          </a:lstStyle>
          <a:p>
            <a:pPr>
              <a:defRPr/>
            </a:pPr>
            <a:fld id="{D0C6E5C5-E826-4067-A5EF-28163EB8B130}" type="slidenum">
              <a:rPr lang="ru-RU" altLang="en-US"/>
              <a:pPr>
                <a:defRPr/>
              </a:pPr>
              <a:t>‹#›</a:t>
            </a:fld>
            <a:endParaRPr lang="ru-RU" altLang="en-US"/>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35" name="Oval 11"/>
            <p:cNvSpPr>
              <a:spLocks noChangeArrowheads="1"/>
            </p:cNvSpPr>
            <p:nvPr/>
          </p:nvSpPr>
          <p:spPr bwMode="auto">
            <a:xfrm>
              <a:off x="5360" y="960"/>
              <a:ext cx="76"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36" name="Oval 12"/>
            <p:cNvSpPr>
              <a:spLocks noChangeArrowheads="1"/>
            </p:cNvSpPr>
            <p:nvPr/>
          </p:nvSpPr>
          <p:spPr bwMode="auto">
            <a:xfrm>
              <a:off x="5136" y="1072"/>
              <a:ext cx="80" cy="7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37" name="Oval 13"/>
            <p:cNvSpPr>
              <a:spLocks noChangeArrowheads="1"/>
            </p:cNvSpPr>
            <p:nvPr/>
          </p:nvSpPr>
          <p:spPr bwMode="auto">
            <a:xfrm>
              <a:off x="5248" y="1072"/>
              <a:ext cx="79" cy="7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38" name="Oval 14"/>
            <p:cNvSpPr>
              <a:spLocks noChangeArrowheads="1"/>
            </p:cNvSpPr>
            <p:nvPr/>
          </p:nvSpPr>
          <p:spPr bwMode="auto">
            <a:xfrm>
              <a:off x="5360" y="1072"/>
              <a:ext cx="76" cy="7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39" name="Oval 15"/>
            <p:cNvSpPr>
              <a:spLocks noChangeArrowheads="1"/>
            </p:cNvSpPr>
            <p:nvPr/>
          </p:nvSpPr>
          <p:spPr bwMode="auto">
            <a:xfrm>
              <a:off x="5472" y="1072"/>
              <a:ext cx="74" cy="7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40" name="Oval 16"/>
            <p:cNvSpPr>
              <a:spLocks noChangeArrowheads="1"/>
            </p:cNvSpPr>
            <p:nvPr/>
          </p:nvSpPr>
          <p:spPr bwMode="auto">
            <a:xfrm>
              <a:off x="5136" y="1184"/>
              <a:ext cx="80" cy="74"/>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41" name="Oval 17"/>
            <p:cNvSpPr>
              <a:spLocks noChangeArrowheads="1"/>
            </p:cNvSpPr>
            <p:nvPr/>
          </p:nvSpPr>
          <p:spPr bwMode="auto">
            <a:xfrm>
              <a:off x="5248" y="1184"/>
              <a:ext cx="79" cy="74"/>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42" name="Oval 18"/>
            <p:cNvSpPr>
              <a:spLocks noChangeArrowheads="1"/>
            </p:cNvSpPr>
            <p:nvPr/>
          </p:nvSpPr>
          <p:spPr bwMode="auto">
            <a:xfrm>
              <a:off x="5360" y="1184"/>
              <a:ext cx="76" cy="74"/>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43" name="Oval 19"/>
            <p:cNvSpPr>
              <a:spLocks noChangeArrowheads="1"/>
            </p:cNvSpPr>
            <p:nvPr/>
          </p:nvSpPr>
          <p:spPr bwMode="auto">
            <a:xfrm>
              <a:off x="5472" y="1184"/>
              <a:ext cx="74" cy="74"/>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44" name="Oval 20"/>
            <p:cNvSpPr>
              <a:spLocks noChangeArrowheads="1"/>
            </p:cNvSpPr>
            <p:nvPr/>
          </p:nvSpPr>
          <p:spPr bwMode="auto">
            <a:xfrm>
              <a:off x="5584" y="1184"/>
              <a:ext cx="80" cy="74"/>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47" name="Oval 23"/>
            <p:cNvSpPr>
              <a:spLocks noChangeArrowheads="1"/>
            </p:cNvSpPr>
            <p:nvPr/>
          </p:nvSpPr>
          <p:spPr bwMode="auto">
            <a:xfrm>
              <a:off x="5360" y="1296"/>
              <a:ext cx="76"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48" name="Oval 24"/>
            <p:cNvSpPr>
              <a:spLocks noChangeArrowheads="1"/>
            </p:cNvSpPr>
            <p:nvPr/>
          </p:nvSpPr>
          <p:spPr bwMode="auto">
            <a:xfrm>
              <a:off x="5472" y="1296"/>
              <a:ext cx="74"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51" name="Oval 27"/>
            <p:cNvSpPr>
              <a:spLocks noChangeArrowheads="1"/>
            </p:cNvSpPr>
            <p:nvPr/>
          </p:nvSpPr>
          <p:spPr bwMode="auto">
            <a:xfrm>
              <a:off x="5360" y="1408"/>
              <a:ext cx="76"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52" name="Oval 28"/>
            <p:cNvSpPr>
              <a:spLocks noChangeArrowheads="1"/>
            </p:cNvSpPr>
            <p:nvPr/>
          </p:nvSpPr>
          <p:spPr bwMode="auto">
            <a:xfrm>
              <a:off x="5472" y="1408"/>
              <a:ext cx="74"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56" name="Oval 32"/>
            <p:cNvSpPr>
              <a:spLocks noChangeArrowheads="1"/>
            </p:cNvSpPr>
            <p:nvPr/>
          </p:nvSpPr>
          <p:spPr bwMode="auto">
            <a:xfrm>
              <a:off x="5360" y="1520"/>
              <a:ext cx="76"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57" name="Oval 33"/>
            <p:cNvSpPr>
              <a:spLocks noChangeArrowheads="1"/>
            </p:cNvSpPr>
            <p:nvPr/>
          </p:nvSpPr>
          <p:spPr bwMode="auto">
            <a:xfrm>
              <a:off x="5472" y="1520"/>
              <a:ext cx="74"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58" name="Oval 34"/>
            <p:cNvSpPr>
              <a:spLocks noChangeArrowheads="1"/>
            </p:cNvSpPr>
            <p:nvPr/>
          </p:nvSpPr>
          <p:spPr bwMode="auto">
            <a:xfrm>
              <a:off x="5136" y="1632"/>
              <a:ext cx="80" cy="75"/>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59" name="Oval 35"/>
            <p:cNvSpPr>
              <a:spLocks noChangeArrowheads="1"/>
            </p:cNvSpPr>
            <p:nvPr/>
          </p:nvSpPr>
          <p:spPr bwMode="auto">
            <a:xfrm>
              <a:off x="5248" y="1632"/>
              <a:ext cx="79" cy="75"/>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60" name="Oval 36"/>
            <p:cNvSpPr>
              <a:spLocks noChangeArrowheads="1"/>
            </p:cNvSpPr>
            <p:nvPr/>
          </p:nvSpPr>
          <p:spPr bwMode="auto">
            <a:xfrm>
              <a:off x="5360" y="1632"/>
              <a:ext cx="76" cy="75"/>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61" name="Oval 37"/>
            <p:cNvSpPr>
              <a:spLocks noChangeArrowheads="1"/>
            </p:cNvSpPr>
            <p:nvPr/>
          </p:nvSpPr>
          <p:spPr bwMode="auto">
            <a:xfrm>
              <a:off x="5472" y="1632"/>
              <a:ext cx="74" cy="75"/>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sp>
          <p:nvSpPr>
            <p:cNvPr id="1063" name="Oval 39"/>
            <p:cNvSpPr>
              <a:spLocks noChangeArrowheads="1"/>
            </p:cNvSpPr>
            <p:nvPr/>
          </p:nvSpPr>
          <p:spPr bwMode="auto">
            <a:xfrm>
              <a:off x="5472" y="1744"/>
              <a:ext cx="74"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ru-RU" altLang="ru-RU"/>
            </a:p>
          </p:txBody>
        </p:sp>
      </p:grpSp>
    </p:spTree>
  </p:cSld>
  <p:clrMap bg1="lt1" tx1="dk1" bg2="lt2" tx2="dk2" accent1="accent1" accent2="accent2" accent3="accent3" accent4="accent4" accent5="accent5" accent6="accent6" hlink="hlink" folHlink="folHlink"/>
  <p:sldLayoutIdLst>
    <p:sldLayoutId id="2147483758"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pitchFamily="34" charset="0"/>
          <a:cs typeface="Arial" pitchFamily="34" charset="0"/>
        </a:defRPr>
      </a:lvl2pPr>
      <a:lvl3pPr algn="l" rtl="0" eaLnBrk="0" fontAlgn="base" hangingPunct="0">
        <a:spcBef>
          <a:spcPct val="0"/>
        </a:spcBef>
        <a:spcAft>
          <a:spcPct val="0"/>
        </a:spcAft>
        <a:defRPr sz="3900" b="1">
          <a:solidFill>
            <a:schemeClr val="tx2"/>
          </a:solidFill>
          <a:latin typeface="Arial" pitchFamily="34" charset="0"/>
          <a:cs typeface="Arial" pitchFamily="34" charset="0"/>
        </a:defRPr>
      </a:lvl3pPr>
      <a:lvl4pPr algn="l" rtl="0" eaLnBrk="0" fontAlgn="base" hangingPunct="0">
        <a:spcBef>
          <a:spcPct val="0"/>
        </a:spcBef>
        <a:spcAft>
          <a:spcPct val="0"/>
        </a:spcAft>
        <a:defRPr sz="3900" b="1">
          <a:solidFill>
            <a:schemeClr val="tx2"/>
          </a:solidFill>
          <a:latin typeface="Arial" pitchFamily="34" charset="0"/>
          <a:cs typeface="Arial" pitchFamily="34" charset="0"/>
        </a:defRPr>
      </a:lvl4pPr>
      <a:lvl5pPr algn="l" rtl="0" eaLnBrk="0" fontAlgn="base" hangingPunct="0">
        <a:spcBef>
          <a:spcPct val="0"/>
        </a:spcBef>
        <a:spcAft>
          <a:spcPct val="0"/>
        </a:spcAft>
        <a:defRPr sz="3900" b="1">
          <a:solidFill>
            <a:schemeClr val="tx2"/>
          </a:solidFill>
          <a:latin typeface="Arial" pitchFamily="34" charset="0"/>
          <a:cs typeface="Arial" pitchFamily="34" charset="0"/>
        </a:defRPr>
      </a:lvl5pPr>
      <a:lvl6pPr marL="457200" algn="l" rtl="0" fontAlgn="base">
        <a:spcBef>
          <a:spcPct val="0"/>
        </a:spcBef>
        <a:spcAft>
          <a:spcPct val="0"/>
        </a:spcAft>
        <a:defRPr sz="3900" b="1">
          <a:solidFill>
            <a:schemeClr val="tx2"/>
          </a:solidFill>
          <a:latin typeface="Arial" pitchFamily="34" charset="0"/>
          <a:cs typeface="Arial" pitchFamily="34" charset="0"/>
        </a:defRPr>
      </a:lvl6pPr>
      <a:lvl7pPr marL="914400" algn="l" rtl="0" fontAlgn="base">
        <a:spcBef>
          <a:spcPct val="0"/>
        </a:spcBef>
        <a:spcAft>
          <a:spcPct val="0"/>
        </a:spcAft>
        <a:defRPr sz="3900" b="1">
          <a:solidFill>
            <a:schemeClr val="tx2"/>
          </a:solidFill>
          <a:latin typeface="Arial" pitchFamily="34" charset="0"/>
          <a:cs typeface="Arial" pitchFamily="34" charset="0"/>
        </a:defRPr>
      </a:lvl7pPr>
      <a:lvl8pPr marL="1371600" algn="l" rtl="0" fontAlgn="base">
        <a:spcBef>
          <a:spcPct val="0"/>
        </a:spcBef>
        <a:spcAft>
          <a:spcPct val="0"/>
        </a:spcAft>
        <a:defRPr sz="3900" b="1">
          <a:solidFill>
            <a:schemeClr val="tx2"/>
          </a:solidFill>
          <a:latin typeface="Arial" pitchFamily="34" charset="0"/>
          <a:cs typeface="Arial" pitchFamily="34" charset="0"/>
        </a:defRPr>
      </a:lvl8pPr>
      <a:lvl9pPr marL="1828800" algn="l" rtl="0" fontAlgn="base">
        <a:spcBef>
          <a:spcPct val="0"/>
        </a:spcBef>
        <a:spcAft>
          <a:spcPct val="0"/>
        </a:spcAft>
        <a:defRPr sz="3900" b="1">
          <a:solidFill>
            <a:schemeClr val="tx2"/>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cs typeface="+mn-cs"/>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cs typeface="+mn-cs"/>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cs typeface="+mn-cs"/>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5.xml"/><Relationship Id="rId4" Type="http://schemas.openxmlformats.org/officeDocument/2006/relationships/image" Target="../media/image23.jpg"/></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diagramLayout" Target="../diagrams/layout6.xml"/><Relationship Id="rId3" Type="http://schemas.openxmlformats.org/officeDocument/2006/relationships/diagramLayout" Target="../diagrams/layout4.xml"/><Relationship Id="rId7" Type="http://schemas.openxmlformats.org/officeDocument/2006/relationships/diagramData" Target="../diagrams/data5.xml"/><Relationship Id="rId12" Type="http://schemas.openxmlformats.org/officeDocument/2006/relationships/diagramData" Target="../diagrams/data6.xml"/><Relationship Id="rId2" Type="http://schemas.openxmlformats.org/officeDocument/2006/relationships/diagramData" Target="../diagrams/data4.xml"/><Relationship Id="rId16" Type="http://schemas.microsoft.com/office/2007/relationships/diagramDrawing" Target="../diagrams/drawing6.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5" Type="http://schemas.openxmlformats.org/officeDocument/2006/relationships/diagramColors" Target="../diagrams/colors6.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diagramQuickStyle" Target="../diagrams/quickStyle6.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image" Target="../media/image74.jp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hyperlink" Target="https://ciocana.md/static/projects/ciocana.md/dist/documents/cerere_pentru_inregistrarea_RR.doc"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image" Target="../media/image76.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jp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image" Target="../media/image80.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image" Target="../media/image82.jp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84.jp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image" Target="../media/image86.jpg"/><Relationship Id="rId1" Type="http://schemas.openxmlformats.org/officeDocument/2006/relationships/slideLayout" Target="../slideLayouts/slideLayout4.xml"/><Relationship Id="rId4" Type="http://schemas.openxmlformats.org/officeDocument/2006/relationships/image" Target="../media/image88.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image" Target="../media/image90.jpg"/><Relationship Id="rId1" Type="http://schemas.openxmlformats.org/officeDocument/2006/relationships/slideLayout" Target="../slideLayouts/slideLayout4.xml"/><Relationship Id="rId4" Type="http://schemas.openxmlformats.org/officeDocument/2006/relationships/image" Target="../media/image92.jp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image" Target="../media/image9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2.xml"/><Relationship Id="rId4" Type="http://schemas.openxmlformats.org/officeDocument/2006/relationships/image" Target="../media/image97.jpeg"/></Relationships>
</file>

<file path=ppt/slides/_rels/slide81.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image" Target="../media/image98.jpg"/><Relationship Id="rId1" Type="http://schemas.openxmlformats.org/officeDocument/2006/relationships/slideLayout" Target="../slideLayouts/slideLayout2.xml"/><Relationship Id="rId4" Type="http://schemas.openxmlformats.org/officeDocument/2006/relationships/image" Target="../media/image100.jp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image" Target="../media/image101.jp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jp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image" Target="../media/image105.jp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image" Target="../media/image107.jpg"/><Relationship Id="rId1" Type="http://schemas.openxmlformats.org/officeDocument/2006/relationships/slideLayout" Target="../slideLayouts/slideLayout4.xml"/><Relationship Id="rId4" Type="http://schemas.openxmlformats.org/officeDocument/2006/relationships/image" Target="../media/image109.jpg"/></Relationships>
</file>

<file path=ppt/slides/_rels/slide87.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image" Target="../media/image110.jp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image" Target="../media/image112.jpg"/><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28600" y="762000"/>
            <a:ext cx="6781800" cy="1590675"/>
          </a:xfrm>
        </p:spPr>
        <p:txBody>
          <a:bodyPr/>
          <a:lstStyle/>
          <a:p>
            <a:pPr algn="ctr" eaLnBrk="1" hangingPunct="1"/>
            <a:r>
              <a:rPr lang="en-US" altLang="ru-RU" sz="2800" dirty="0">
                <a:solidFill>
                  <a:schemeClr val="tx1"/>
                </a:solidFill>
              </a:rPr>
              <a:t>PRETURA SECTORULUI CENTRU</a:t>
            </a:r>
            <a:br>
              <a:rPr lang="ro-RO" altLang="ru-RU" sz="2800" dirty="0"/>
            </a:br>
            <a:r>
              <a:rPr lang="ro-RO" altLang="ru-RU" dirty="0"/>
              <a:t> </a:t>
            </a:r>
            <a:br>
              <a:rPr lang="ro-RO" altLang="ru-RU" dirty="0"/>
            </a:br>
            <a:endParaRPr lang="ru-RU" altLang="ru-RU" sz="2800" dirty="0">
              <a:solidFill>
                <a:srgbClr val="006600"/>
              </a:solidFill>
            </a:endParaRPr>
          </a:p>
        </p:txBody>
      </p:sp>
      <p:sp>
        <p:nvSpPr>
          <p:cNvPr id="3075" name="Rectangle 3"/>
          <p:cNvSpPr>
            <a:spLocks noGrp="1" noChangeArrowheads="1"/>
          </p:cNvSpPr>
          <p:nvPr>
            <p:ph type="subTitle" idx="1"/>
          </p:nvPr>
        </p:nvSpPr>
        <p:spPr>
          <a:xfrm>
            <a:off x="457200" y="3049588"/>
            <a:ext cx="6640513" cy="2665412"/>
          </a:xfrm>
        </p:spPr>
        <p:txBody>
          <a:bodyPr/>
          <a:lstStyle/>
          <a:p>
            <a:pPr eaLnBrk="1" hangingPunct="1"/>
            <a:endParaRPr lang="ro-RO" altLang="ru-RU" sz="2400" b="1" dirty="0">
              <a:solidFill>
                <a:srgbClr val="333399"/>
              </a:solidFill>
            </a:endParaRPr>
          </a:p>
          <a:p>
            <a:pPr algn="ctr" eaLnBrk="1" hangingPunct="1"/>
            <a:r>
              <a:rPr lang="ro-RO" altLang="ru-RU" sz="2400" b="1" dirty="0">
                <a:latin typeface="Times New Roman" panose="02020603050405020304" pitchFamily="18" charset="0"/>
                <a:cs typeface="Times New Roman" panose="02020603050405020304" pitchFamily="18" charset="0"/>
              </a:rPr>
              <a:t>Raport</a:t>
            </a:r>
            <a:r>
              <a:rPr lang="en-US" altLang="ru-RU" sz="2400" b="1" dirty="0">
                <a:latin typeface="Times New Roman" panose="02020603050405020304" pitchFamily="18" charset="0"/>
                <a:cs typeface="Times New Roman" panose="02020603050405020304" pitchFamily="18" charset="0"/>
              </a:rPr>
              <a:t> de </a:t>
            </a:r>
            <a:r>
              <a:rPr lang="ro-RO" altLang="ru-RU" sz="2400" b="1" dirty="0">
                <a:latin typeface="Times New Roman" panose="02020603050405020304" pitchFamily="18" charset="0"/>
                <a:cs typeface="Times New Roman" panose="02020603050405020304" pitchFamily="18" charset="0"/>
              </a:rPr>
              <a:t>activitate</a:t>
            </a:r>
            <a:r>
              <a:rPr lang="en-US" altLang="ru-RU" sz="2400" b="1" dirty="0">
                <a:latin typeface="Times New Roman" panose="02020603050405020304" pitchFamily="18" charset="0"/>
                <a:cs typeface="Times New Roman" panose="02020603050405020304" pitchFamily="18" charset="0"/>
              </a:rPr>
              <a:t> al </a:t>
            </a:r>
            <a:r>
              <a:rPr lang="ro-RO" altLang="ru-RU" sz="2400" b="1" dirty="0">
                <a:latin typeface="Times New Roman" panose="02020603050405020304" pitchFamily="18" charset="0"/>
                <a:cs typeface="Times New Roman" panose="02020603050405020304" pitchFamily="18" charset="0"/>
              </a:rPr>
              <a:t>Secției Social Economice pentru anul 2021</a:t>
            </a:r>
          </a:p>
          <a:p>
            <a:pPr eaLnBrk="1" hangingPunct="1"/>
            <a:endParaRPr lang="ro-RO" altLang="ru-RU" sz="2400" b="1" dirty="0">
              <a:solidFill>
                <a:srgbClr val="333399"/>
              </a:solidFill>
            </a:endParaRPr>
          </a:p>
        </p:txBody>
      </p:sp>
      <p:pic>
        <p:nvPicPr>
          <p:cNvPr id="3076" name="Picture 5" descr="D:\Documente\Pretura\LOGO\JPEG\logo vector-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10438" y="381000"/>
            <a:ext cx="152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sz="half" idx="1"/>
          </p:nvPr>
        </p:nvSpPr>
        <p:spPr/>
        <p:txBody>
          <a:bodyPr/>
          <a:lstStyle/>
          <a:p>
            <a:endParaRPr lang="ru-RU" dirty="0"/>
          </a:p>
        </p:txBody>
      </p:sp>
      <p:sp>
        <p:nvSpPr>
          <p:cNvPr id="7" name="Объект 6"/>
          <p:cNvSpPr>
            <a:spLocks noGrp="1"/>
          </p:cNvSpPr>
          <p:nvPr>
            <p:ph sz="half" idx="2"/>
          </p:nvPr>
        </p:nvSpPr>
        <p:spPr/>
        <p:txBody>
          <a:bodyPr/>
          <a:lstStyle/>
          <a:p>
            <a:endParaRPr lang="ru-RU" dirty="0"/>
          </a:p>
        </p:txBody>
      </p:sp>
      <p:pic>
        <p:nvPicPr>
          <p:cNvPr id="1026" name="Picture 2" descr="D:\DocC\Desctop\New folder (2)\271104869_463761865319132_1713005794258856175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457200"/>
            <a:ext cx="4343399" cy="56388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DocC\Desctop\New folder (2)\270203359_448354313486193_3346376249617140085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533400"/>
            <a:ext cx="4343400"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3136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7400" y="152400"/>
            <a:ext cx="3048000" cy="533400"/>
          </a:xfrm>
        </p:spPr>
        <p:txBody>
          <a:bodyPr/>
          <a:lstStyle/>
          <a:p>
            <a:r>
              <a:rPr lang="ro-RO" dirty="0"/>
              <a:t>Str. Tighina</a:t>
            </a:r>
            <a:endParaRPr lang="ru-RU" dirty="0"/>
          </a:p>
        </p:txBody>
      </p:sp>
      <p:sp>
        <p:nvSpPr>
          <p:cNvPr id="3" name="Объект 2"/>
          <p:cNvSpPr>
            <a:spLocks noGrp="1"/>
          </p:cNvSpPr>
          <p:nvPr>
            <p:ph idx="1"/>
          </p:nvPr>
        </p:nvSpPr>
        <p:spPr>
          <a:xfrm>
            <a:off x="152400" y="762000"/>
            <a:ext cx="8534400" cy="5791200"/>
          </a:xfrm>
        </p:spPr>
        <p:txBody>
          <a:bodyPr/>
          <a:lstStyle/>
          <a:p>
            <a:endParaRPr lang="ru-RU" dirty="0"/>
          </a:p>
        </p:txBody>
      </p:sp>
      <p:pic>
        <p:nvPicPr>
          <p:cNvPr id="5122" name="Picture 2" descr="D:\DocC\Desctop\241623168_2083597901791812_464289951650762668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838200"/>
            <a:ext cx="3810000" cy="56388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D:\DocC\Desctop\241636010_2083597878458481_8092605963653753352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838200"/>
            <a:ext cx="4419599" cy="563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7166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DocC\Desctop\New folder (2)\241627584_2083597925125143_7914526730194189534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457200"/>
            <a:ext cx="73152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1775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Заголовок 23"/>
          <p:cNvSpPr>
            <a:spLocks noGrp="1"/>
          </p:cNvSpPr>
          <p:nvPr>
            <p:ph type="title"/>
          </p:nvPr>
        </p:nvSpPr>
        <p:spPr/>
        <p:txBody>
          <a:bodyPr/>
          <a:lstStyle/>
          <a:p>
            <a:r>
              <a:rPr lang="ro-RO" sz="2000" dirty="0"/>
              <a:t>Ca rezultat al raidurilor efectuate, Secția Social Economică a întocmit pe parcursul anului 181  procese verbale cu privire la contravenție conform art. 273 CCRM după cum urmează:</a:t>
            </a:r>
            <a:endParaRPr lang="ru-RU" sz="2000" dirty="0"/>
          </a:p>
        </p:txBody>
      </p:sp>
      <p:graphicFrame>
        <p:nvGraphicFramePr>
          <p:cNvPr id="31" name="Объект 30"/>
          <p:cNvGraphicFramePr>
            <a:graphicFrameLocks noGrp="1"/>
          </p:cNvGraphicFramePr>
          <p:nvPr>
            <p:ph idx="1"/>
            <p:extLst>
              <p:ext uri="{D42A27DB-BD31-4B8C-83A1-F6EECF244321}">
                <p14:modId xmlns:p14="http://schemas.microsoft.com/office/powerpoint/2010/main" val="1785619340"/>
              </p:ext>
            </p:extLst>
          </p:nvPr>
        </p:nvGraphicFramePr>
        <p:xfrm>
          <a:off x="457200" y="1828800"/>
          <a:ext cx="8229600" cy="44116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075" name="Схема 3074"/>
          <p:cNvGraphicFramePr/>
          <p:nvPr>
            <p:extLst>
              <p:ext uri="{D42A27DB-BD31-4B8C-83A1-F6EECF244321}">
                <p14:modId xmlns:p14="http://schemas.microsoft.com/office/powerpoint/2010/main" val="1479348623"/>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084" name="Схема 3083"/>
          <p:cNvGraphicFramePr/>
          <p:nvPr>
            <p:extLst>
              <p:ext uri="{D42A27DB-BD31-4B8C-83A1-F6EECF244321}">
                <p14:modId xmlns:p14="http://schemas.microsoft.com/office/powerpoint/2010/main" val="2365086431"/>
              </p:ext>
            </p:extLst>
          </p:nvPr>
        </p:nvGraphicFramePr>
        <p:xfrm>
          <a:off x="1066800" y="1371600"/>
          <a:ext cx="6934200" cy="46736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922922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8600" y="914400"/>
            <a:ext cx="7696200" cy="5216525"/>
          </a:xfrm>
        </p:spPr>
        <p:txBody>
          <a:bodyPr/>
          <a:lstStyle/>
          <a:p>
            <a:pPr marL="0" indent="0">
              <a:buNone/>
            </a:pPr>
            <a:r>
              <a:rPr lang="ro-RO" dirty="0"/>
              <a:t>Astfel, în urma întocmirii</a:t>
            </a:r>
          </a:p>
          <a:p>
            <a:pPr marL="0" indent="0">
              <a:buNone/>
            </a:pPr>
            <a:r>
              <a:rPr lang="ro-RO" dirty="0"/>
              <a:t>Proceselor verbale în </a:t>
            </a:r>
          </a:p>
          <a:p>
            <a:pPr marL="0" indent="0">
              <a:buNone/>
            </a:pPr>
            <a:r>
              <a:rPr lang="ro-RO" dirty="0"/>
              <a:t>baza art. 273</a:t>
            </a:r>
          </a:p>
          <a:p>
            <a:pPr marL="0" indent="0">
              <a:buNone/>
            </a:pPr>
            <a:r>
              <a:rPr lang="ro-RO" dirty="0"/>
              <a:t>„</a:t>
            </a:r>
            <a:r>
              <a:rPr lang="ro-RO" b="1" i="1" dirty="0"/>
              <a:t>Încălcarea regulilor </a:t>
            </a:r>
          </a:p>
          <a:p>
            <a:pPr marL="0" indent="0">
              <a:buNone/>
            </a:pPr>
            <a:r>
              <a:rPr lang="ro-RO" b="1" i="1" dirty="0"/>
              <a:t>de comerț </a:t>
            </a:r>
            <a:r>
              <a:rPr lang="ro-RO" dirty="0"/>
              <a:t>” au fost </a:t>
            </a:r>
          </a:p>
          <a:p>
            <a:pPr marL="0" indent="0">
              <a:buNone/>
            </a:pPr>
            <a:r>
              <a:rPr lang="ro-RO" dirty="0"/>
              <a:t>aplicate amenzi </a:t>
            </a:r>
          </a:p>
          <a:p>
            <a:pPr marL="0" indent="0">
              <a:buNone/>
            </a:pPr>
            <a:r>
              <a:rPr lang="ro-RO" dirty="0"/>
              <a:t>în sumă de:</a:t>
            </a:r>
          </a:p>
          <a:p>
            <a:pPr marL="0" indent="0">
              <a:buNone/>
            </a:pPr>
            <a:r>
              <a:rPr lang="ro-RO" sz="6000" b="1" dirty="0">
                <a:solidFill>
                  <a:srgbClr val="FF0000"/>
                </a:solidFill>
              </a:rPr>
              <a:t>315.250lei</a:t>
            </a:r>
            <a:endParaRPr lang="ru-RU" sz="6000" b="1" dirty="0">
              <a:solidFill>
                <a:srgbClr val="FF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1447800"/>
            <a:ext cx="45720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9252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sz="2800" dirty="0">
                <a:solidFill>
                  <a:srgbClr val="FF0000"/>
                </a:solidFill>
              </a:rPr>
              <a:t>2. Încălcarea regulilor de asigurare a curățeniei în localitățile urbane și rurale</a:t>
            </a:r>
            <a:endParaRPr lang="ru-RU" sz="2800" dirty="0">
              <a:solidFill>
                <a:srgbClr val="FF0000"/>
              </a:solidFill>
            </a:endParaRPr>
          </a:p>
        </p:txBody>
      </p:sp>
      <p:sp>
        <p:nvSpPr>
          <p:cNvPr id="3" name="Объект 2"/>
          <p:cNvSpPr>
            <a:spLocks noGrp="1"/>
          </p:cNvSpPr>
          <p:nvPr>
            <p:ph idx="1"/>
          </p:nvPr>
        </p:nvSpPr>
        <p:spPr/>
        <p:txBody>
          <a:bodyPr/>
          <a:lstStyle/>
          <a:p>
            <a:pPr marL="0" indent="0" algn="ctr">
              <a:buNone/>
            </a:pPr>
            <a:r>
              <a:rPr lang="ro-RO" sz="3200" dirty="0"/>
              <a:t>Conform prevederilor Regulamentului privind salubrizarea și asigurarea curățeniei în orașul Chișinău, aprobat prin Decizia Consiliului Municipal Chișinău nr. 12/3 din 23.07.2020, de către agenții constatatori ai Secției au fost întocmite </a:t>
            </a:r>
            <a:r>
              <a:rPr lang="ro-RO" sz="3200" dirty="0">
                <a:solidFill>
                  <a:srgbClr val="FF0000"/>
                </a:solidFill>
              </a:rPr>
              <a:t>260</a:t>
            </a:r>
            <a:r>
              <a:rPr lang="ro-RO" sz="3200" dirty="0"/>
              <a:t> </a:t>
            </a:r>
            <a:r>
              <a:rPr lang="ro-RO" sz="3200" dirty="0">
                <a:solidFill>
                  <a:srgbClr val="FF0000"/>
                </a:solidFill>
              </a:rPr>
              <a:t>procese-verbale </a:t>
            </a:r>
            <a:r>
              <a:rPr lang="ro-RO" sz="3200" dirty="0"/>
              <a:t>în baza art. 181</a:t>
            </a:r>
            <a:r>
              <a:rPr lang="en-US" sz="3200" dirty="0"/>
              <a:t> CCRM.</a:t>
            </a:r>
            <a:endParaRPr lang="ru-RU" sz="3200" dirty="0"/>
          </a:p>
        </p:txBody>
      </p:sp>
    </p:spTree>
    <p:extLst>
      <p:ext uri="{BB962C8B-B14F-4D97-AF65-F5344CB8AC3E}">
        <p14:creationId xmlns:p14="http://schemas.microsoft.com/office/powerpoint/2010/main" val="1675544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2000"/>
            <a:ext cx="7543800" cy="5368925"/>
          </a:xfrm>
        </p:spPr>
        <p:txBody>
          <a:bodyPr/>
          <a:lstStyle/>
          <a:p>
            <a:pPr marL="0" indent="0">
              <a:buNone/>
            </a:pPr>
            <a:r>
              <a:rPr lang="ro-RO" dirty="0"/>
              <a:t>În acest context, în urma întocmirii proceselor verbale în baza art. </a:t>
            </a:r>
            <a:r>
              <a:rPr lang="ro-RO" dirty="0">
                <a:solidFill>
                  <a:srgbClr val="FF0000"/>
                </a:solidFill>
              </a:rPr>
              <a:t>181 „Încălcarea regulilor de asigurare a curățeniei în localitățile urbane și rurale”</a:t>
            </a:r>
            <a:r>
              <a:rPr lang="ro-RO" dirty="0"/>
              <a:t> au fost aplicate amenzi în sumă de:</a:t>
            </a:r>
          </a:p>
          <a:p>
            <a:pPr marL="0" indent="0">
              <a:buNone/>
            </a:pPr>
            <a:r>
              <a:rPr lang="ro-RO" dirty="0"/>
              <a:t>                                                   253.950 lei</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219450"/>
            <a:ext cx="52578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0162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8200"/>
            <a:ext cx="7543800" cy="5292725"/>
          </a:xfrm>
        </p:spPr>
        <p:txBody>
          <a:bodyPr/>
          <a:lstStyle/>
          <a:p>
            <a:pPr algn="ctr"/>
            <a:r>
              <a:rPr lang="ro-RO" sz="4400" dirty="0"/>
              <a:t>Astfel,de către agenții constatatori din cadrul Secției Social Economice au fost întocmite </a:t>
            </a:r>
            <a:r>
              <a:rPr lang="ro-RO" sz="4400" dirty="0">
                <a:solidFill>
                  <a:srgbClr val="FF0000"/>
                </a:solidFill>
              </a:rPr>
              <a:t>441 procese verbale</a:t>
            </a:r>
            <a:r>
              <a:rPr lang="ro-RO" sz="4400" dirty="0"/>
              <a:t>, iar suma aplicată fiind  de: </a:t>
            </a:r>
          </a:p>
          <a:p>
            <a:pPr marL="0" indent="0" algn="ctr">
              <a:buNone/>
            </a:pPr>
            <a:r>
              <a:rPr lang="ro-RO" sz="4400" dirty="0">
                <a:solidFill>
                  <a:srgbClr val="FF0000"/>
                </a:solidFill>
              </a:rPr>
              <a:t>569.200 lei.</a:t>
            </a:r>
            <a:endParaRPr lang="ru-RU" sz="4400" dirty="0">
              <a:solidFill>
                <a:srgbClr val="FF0000"/>
              </a:solidFill>
            </a:endParaRPr>
          </a:p>
        </p:txBody>
      </p:sp>
    </p:spTree>
    <p:extLst>
      <p:ext uri="{BB962C8B-B14F-4D97-AF65-F5344CB8AC3E}">
        <p14:creationId xmlns:p14="http://schemas.microsoft.com/office/powerpoint/2010/main" val="6581492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122238"/>
            <a:ext cx="7543800" cy="1554162"/>
          </a:xfrm>
        </p:spPr>
        <p:txBody>
          <a:bodyPr/>
          <a:lstStyle/>
          <a:p>
            <a:pPr algn="ctr"/>
            <a:r>
              <a:rPr lang="ro-RO" sz="2000" dirty="0"/>
              <a:t>Potrivit Regulamentului privind salubrizarea și asigurarea curățeniei în orașul Chișinău, aprobat prin Decizia Consiliului Municipal Chișinău nr. 12/3 din 23.07.2020, Capitolul V „</a:t>
            </a:r>
            <a:r>
              <a:rPr lang="en-US" sz="2000" i="1" dirty="0" err="1"/>
              <a:t>Interdic</a:t>
            </a:r>
            <a:r>
              <a:rPr lang="ro-RO" sz="2000" i="1" dirty="0"/>
              <a:t>ții și sancțiuni”</a:t>
            </a:r>
            <a:endParaRPr lang="ru-RU" sz="2000" i="1" dirty="0"/>
          </a:p>
        </p:txBody>
      </p:sp>
      <p:sp>
        <p:nvSpPr>
          <p:cNvPr id="3" name="Объект 2"/>
          <p:cNvSpPr>
            <a:spLocks noGrp="1"/>
          </p:cNvSpPr>
          <p:nvPr>
            <p:ph idx="1"/>
          </p:nvPr>
        </p:nvSpPr>
        <p:spPr>
          <a:xfrm>
            <a:off x="457200" y="1719262"/>
            <a:ext cx="8229600" cy="4757737"/>
          </a:xfrm>
        </p:spPr>
        <p:txBody>
          <a:bodyPr/>
          <a:lstStyle/>
          <a:p>
            <a:pPr algn="ctr"/>
            <a:r>
              <a:rPr lang="ro-RO" sz="4400" i="1" u="sng" dirty="0"/>
              <a:t>Art. 6 Menținerea bannerelor de publicitate deteriorate, inestetice, incomplete sau depășite pe fațadele sau acoperișurile imobilelor, în vitrinele magazinelor sau amplasate pe străzi </a:t>
            </a:r>
            <a:endParaRPr lang="ru-RU" sz="4400" i="1" u="sng" dirty="0"/>
          </a:p>
        </p:txBody>
      </p:sp>
      <p:sp>
        <p:nvSpPr>
          <p:cNvPr id="5" name="Стрелка вправо 4"/>
          <p:cNvSpPr/>
          <p:nvPr/>
        </p:nvSpPr>
        <p:spPr>
          <a:xfrm>
            <a:off x="7467600" y="5867400"/>
            <a:ext cx="12192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014744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104774"/>
            <a:ext cx="2819400" cy="5762625"/>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000" y="152400"/>
            <a:ext cx="2514600" cy="5638800"/>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152400"/>
            <a:ext cx="2667000" cy="5638800"/>
          </a:xfrm>
          <a:prstGeom prst="rect">
            <a:avLst/>
          </a:prstGeom>
        </p:spPr>
      </p:pic>
    </p:spTree>
    <p:extLst>
      <p:ext uri="{BB962C8B-B14F-4D97-AF65-F5344CB8AC3E}">
        <p14:creationId xmlns:p14="http://schemas.microsoft.com/office/powerpoint/2010/main" val="3810691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304800" y="304800"/>
            <a:ext cx="8229600" cy="1066800"/>
          </a:xfrm>
        </p:spPr>
        <p:txBody>
          <a:bodyPr/>
          <a:lstStyle/>
          <a:p>
            <a:pPr algn="ctr"/>
            <a:r>
              <a:rPr lang="ro-RO" altLang="ru-RU" sz="3600" dirty="0">
                <a:latin typeface="Times New Roman" pitchFamily="18" charset="0"/>
                <a:cs typeface="Times New Roman" pitchFamily="18" charset="0"/>
              </a:rPr>
              <a:t>Cadrul normativ</a:t>
            </a:r>
            <a:r>
              <a:rPr lang="en-US" altLang="ru-RU" sz="3600" dirty="0">
                <a:latin typeface="Times New Roman" pitchFamily="18" charset="0"/>
                <a:cs typeface="Times New Roman" pitchFamily="18" charset="0"/>
              </a:rPr>
              <a:t> </a:t>
            </a:r>
            <a:r>
              <a:rPr lang="en-US" altLang="ru-RU" sz="3600" dirty="0" err="1">
                <a:latin typeface="Times New Roman" pitchFamily="18" charset="0"/>
                <a:cs typeface="Times New Roman" pitchFamily="18" charset="0"/>
              </a:rPr>
              <a:t>ce</a:t>
            </a:r>
            <a:r>
              <a:rPr lang="en-US" altLang="ru-RU" sz="3600" dirty="0">
                <a:latin typeface="Times New Roman" pitchFamily="18" charset="0"/>
                <a:cs typeface="Times New Roman" pitchFamily="18" charset="0"/>
              </a:rPr>
              <a:t> </a:t>
            </a:r>
            <a:r>
              <a:rPr lang="en-US" altLang="ru-RU" sz="3600" dirty="0" err="1">
                <a:latin typeface="Times New Roman" pitchFamily="18" charset="0"/>
                <a:cs typeface="Times New Roman" pitchFamily="18" charset="0"/>
              </a:rPr>
              <a:t>reglementeaz</a:t>
            </a:r>
            <a:r>
              <a:rPr lang="ro-RO" altLang="ru-RU" sz="3600" dirty="0">
                <a:latin typeface="Times New Roman" pitchFamily="18" charset="0"/>
                <a:cs typeface="Times New Roman" pitchFamily="18" charset="0"/>
              </a:rPr>
              <a:t>ă activitatea secției!!!</a:t>
            </a:r>
            <a:endParaRPr lang="ru-RU" altLang="ru-RU" sz="3600" dirty="0">
              <a:latin typeface="Times New Roman" pitchFamily="18" charset="0"/>
              <a:cs typeface="Times New Roman" pitchFamily="18" charset="0"/>
            </a:endParaRPr>
          </a:p>
        </p:txBody>
      </p:sp>
      <p:sp>
        <p:nvSpPr>
          <p:cNvPr id="5" name="Объект 2"/>
          <p:cNvSpPr>
            <a:spLocks noGrp="1"/>
          </p:cNvSpPr>
          <p:nvPr>
            <p:ph idx="1"/>
          </p:nvPr>
        </p:nvSpPr>
        <p:spPr>
          <a:xfrm>
            <a:off x="381000" y="1447800"/>
            <a:ext cx="8534400" cy="5257800"/>
          </a:xfrm>
        </p:spPr>
        <p:txBody>
          <a:bodyPr>
            <a:noAutofit/>
          </a:bodyPr>
          <a:lstStyle/>
          <a:p>
            <a:pPr algn="just">
              <a:lnSpc>
                <a:spcPct val="170000"/>
              </a:lnSpc>
              <a:buFont typeface="Wingdings" panose="05000000000000000000" pitchFamily="2" charset="2"/>
              <a:buChar char="Ø"/>
              <a:defRPr/>
            </a:pPr>
            <a:r>
              <a:rPr lang="ro-RO" sz="1050" b="1" dirty="0">
                <a:latin typeface="Times New Roman" panose="02020603050405020304" pitchFamily="18" charset="0"/>
                <a:cs typeface="Times New Roman" panose="02020603050405020304" pitchFamily="18" charset="0"/>
              </a:rPr>
              <a:t>Constituția Republicii Moldova;</a:t>
            </a:r>
            <a:endParaRPr lang="en-US" sz="1050" b="1" dirty="0">
              <a:latin typeface="Times New Roman" panose="02020603050405020304" pitchFamily="18" charset="0"/>
              <a:cs typeface="Times New Roman" panose="02020603050405020304" pitchFamily="18" charset="0"/>
            </a:endParaRPr>
          </a:p>
          <a:p>
            <a:pPr algn="just">
              <a:lnSpc>
                <a:spcPct val="170000"/>
              </a:lnSpc>
              <a:buFont typeface="Wingdings" panose="05000000000000000000" pitchFamily="2" charset="2"/>
              <a:buChar char="Ø"/>
              <a:defRPr/>
            </a:pPr>
            <a:r>
              <a:rPr lang="ro-RO" sz="1050" b="1" dirty="0">
                <a:latin typeface="Times New Roman" panose="02020603050405020304" pitchFamily="18" charset="0"/>
                <a:cs typeface="Times New Roman" panose="02020603050405020304" pitchFamily="18" charset="0"/>
              </a:rPr>
              <a:t>Codul Administrativ al Republicii Moldova;</a:t>
            </a:r>
          </a:p>
          <a:p>
            <a:pPr algn="just">
              <a:lnSpc>
                <a:spcPct val="170000"/>
              </a:lnSpc>
              <a:buFont typeface="Wingdings" panose="05000000000000000000" pitchFamily="2" charset="2"/>
              <a:buChar char="Ø"/>
              <a:defRPr/>
            </a:pPr>
            <a:r>
              <a:rPr lang="ro-RO" sz="1050" b="1" dirty="0">
                <a:latin typeface="Times New Roman" panose="02020603050405020304" pitchFamily="18" charset="0"/>
                <a:cs typeface="Times New Roman" panose="02020603050405020304" pitchFamily="18" charset="0"/>
              </a:rPr>
              <a:t>Codul Contravențional al Republicii Moldova;</a:t>
            </a:r>
          </a:p>
          <a:p>
            <a:pPr algn="just">
              <a:lnSpc>
                <a:spcPct val="170000"/>
              </a:lnSpc>
              <a:buFont typeface="Wingdings" panose="05000000000000000000" pitchFamily="2" charset="2"/>
              <a:buChar char="Ø"/>
              <a:defRPr/>
            </a:pPr>
            <a:r>
              <a:rPr lang="ro-RO" sz="1050" b="1" dirty="0">
                <a:latin typeface="Times New Roman" panose="02020603050405020304" pitchFamily="18" charset="0"/>
                <a:cs typeface="Times New Roman" panose="02020603050405020304" pitchFamily="18" charset="0"/>
              </a:rPr>
              <a:t>Legea nr. 982 din 11.05.2000 „Privind accesul la informație”</a:t>
            </a:r>
          </a:p>
          <a:p>
            <a:pPr algn="just">
              <a:lnSpc>
                <a:spcPct val="170000"/>
              </a:lnSpc>
              <a:buFont typeface="Wingdings" panose="05000000000000000000" pitchFamily="2" charset="2"/>
              <a:buChar char="Ø"/>
              <a:defRPr/>
            </a:pPr>
            <a:r>
              <a:rPr lang="ro-RO" sz="1050" b="1" dirty="0">
                <a:latin typeface="Times New Roman" panose="02020603050405020304" pitchFamily="18" charset="0"/>
                <a:cs typeface="Times New Roman" panose="02020603050405020304" pitchFamily="18" charset="0"/>
              </a:rPr>
              <a:t>Legea nr. 436 din 28.12.2006 „Privind administrația publică locală”</a:t>
            </a:r>
          </a:p>
          <a:p>
            <a:pPr algn="just">
              <a:lnSpc>
                <a:spcPct val="170000"/>
              </a:lnSpc>
              <a:buFont typeface="Wingdings" panose="05000000000000000000" pitchFamily="2" charset="2"/>
              <a:buChar char="Ø"/>
              <a:defRPr/>
            </a:pPr>
            <a:r>
              <a:rPr lang="ro-RO" sz="1050" b="1" dirty="0">
                <a:latin typeface="Times New Roman" panose="02020603050405020304" pitchFamily="18" charset="0"/>
                <a:cs typeface="Times New Roman" panose="02020603050405020304" pitchFamily="18" charset="0"/>
              </a:rPr>
              <a:t>Legea nr. 158 din 04.07.2008 „Cu privire la funcția publică și statutul funcționarului public”</a:t>
            </a:r>
          </a:p>
          <a:p>
            <a:pPr algn="just">
              <a:lnSpc>
                <a:spcPct val="170000"/>
              </a:lnSpc>
              <a:buFont typeface="Wingdings" panose="05000000000000000000" pitchFamily="2" charset="2"/>
              <a:buChar char="Ø"/>
              <a:defRPr/>
            </a:pPr>
            <a:r>
              <a:rPr lang="ro-RO" sz="1050" b="1" dirty="0">
                <a:latin typeface="Times New Roman" panose="02020603050405020304" pitchFamily="18" charset="0"/>
                <a:cs typeface="Times New Roman" panose="02020603050405020304" pitchFamily="18" charset="0"/>
              </a:rPr>
              <a:t>Legea nr. 136 din 17.06.2016 „Privind statutul municipiului Chișinău”</a:t>
            </a:r>
          </a:p>
          <a:p>
            <a:pPr algn="just">
              <a:lnSpc>
                <a:spcPct val="170000"/>
              </a:lnSpc>
              <a:buFont typeface="Wingdings" panose="05000000000000000000" pitchFamily="2" charset="2"/>
              <a:buChar char="Ø"/>
              <a:defRPr/>
            </a:pPr>
            <a:r>
              <a:rPr lang="ro-RO" sz="1050" b="1" dirty="0">
                <a:latin typeface="Times New Roman" panose="02020603050405020304" pitchFamily="18" charset="0"/>
                <a:cs typeface="Times New Roman" panose="02020603050405020304" pitchFamily="18" charset="0"/>
              </a:rPr>
              <a:t>Legea nr. </a:t>
            </a:r>
            <a:r>
              <a:rPr lang="en-US" sz="1050" b="1" dirty="0">
                <a:latin typeface="Times New Roman" panose="02020603050405020304" pitchFamily="18" charset="0"/>
                <a:cs typeface="Times New Roman" panose="02020603050405020304" pitchFamily="18" charset="0"/>
              </a:rPr>
              <a:t>231</a:t>
            </a:r>
            <a:r>
              <a:rPr lang="ro-RO" sz="1050" b="1" dirty="0">
                <a:latin typeface="Times New Roman" panose="02020603050405020304" pitchFamily="18" charset="0"/>
                <a:cs typeface="Times New Roman" panose="02020603050405020304" pitchFamily="18" charset="0"/>
              </a:rPr>
              <a:t> din 23.09.2010 „Cu privire la comerțul interior”</a:t>
            </a:r>
          </a:p>
          <a:p>
            <a:pPr algn="just">
              <a:lnSpc>
                <a:spcPct val="170000"/>
              </a:lnSpc>
              <a:buFont typeface="Wingdings" panose="05000000000000000000" pitchFamily="2" charset="2"/>
              <a:buChar char="Ø"/>
              <a:defRPr/>
            </a:pPr>
            <a:r>
              <a:rPr lang="ro-RO" sz="1050" b="1" dirty="0">
                <a:latin typeface="Times New Roman" panose="02020603050405020304" pitchFamily="18" charset="0"/>
                <a:cs typeface="Times New Roman" panose="02020603050405020304" pitchFamily="18" charset="0"/>
              </a:rPr>
              <a:t>Hotărârea Guvernului nr. 955 din 21.08.2004 „Despre aprobarea Regulamentului-tip de funcționare a piețelor”</a:t>
            </a:r>
          </a:p>
          <a:p>
            <a:pPr lvl="0" algn="just">
              <a:lnSpc>
                <a:spcPct val="170000"/>
              </a:lnSpc>
              <a:buFont typeface="Wingdings" panose="05000000000000000000" pitchFamily="2" charset="2"/>
              <a:buChar char="Ø"/>
              <a:defRPr/>
            </a:pPr>
            <a:r>
              <a:rPr lang="en-US" sz="1050" b="1" dirty="0" err="1">
                <a:latin typeface="Times New Roman" panose="02020603050405020304" pitchFamily="18" charset="0"/>
                <a:cs typeface="Times New Roman" panose="02020603050405020304" pitchFamily="18" charset="0"/>
              </a:rPr>
              <a:t>Regulamentul</a:t>
            </a:r>
            <a:r>
              <a:rPr lang="en-US" sz="1050" b="1" dirty="0">
                <a:latin typeface="Times New Roman" panose="02020603050405020304" pitchFamily="18" charset="0"/>
                <a:cs typeface="Times New Roman" panose="02020603050405020304" pitchFamily="18" charset="0"/>
              </a:rPr>
              <a:t> de </a:t>
            </a:r>
            <a:r>
              <a:rPr lang="en-US" sz="1050" b="1" dirty="0" err="1">
                <a:latin typeface="Times New Roman" panose="02020603050405020304" pitchFamily="18" charset="0"/>
                <a:cs typeface="Times New Roman" panose="02020603050405020304" pitchFamily="18" charset="0"/>
              </a:rPr>
              <a:t>desf</a:t>
            </a:r>
            <a:r>
              <a:rPr lang="ro-RO" sz="1050" b="1" dirty="0" err="1">
                <a:latin typeface="Times New Roman" panose="02020603050405020304" pitchFamily="18" charset="0"/>
                <a:cs typeface="Times New Roman" panose="02020603050405020304" pitchFamily="18" charset="0"/>
              </a:rPr>
              <a:t>ășurare</a:t>
            </a:r>
            <a:r>
              <a:rPr lang="ro-RO" sz="1050" b="1" dirty="0">
                <a:latin typeface="Times New Roman" panose="02020603050405020304" pitchFamily="18" charset="0"/>
                <a:cs typeface="Times New Roman" panose="02020603050405020304" pitchFamily="18" charset="0"/>
              </a:rPr>
              <a:t> a activității de comerț în mun. Chișinău, în baza Deciziei  Consiliului municipal Chișinău nr. 17/5 din 01.10.20;</a:t>
            </a:r>
          </a:p>
          <a:p>
            <a:pPr algn="just">
              <a:lnSpc>
                <a:spcPct val="170000"/>
              </a:lnSpc>
              <a:buFont typeface="Wingdings" panose="05000000000000000000" pitchFamily="2" charset="2"/>
              <a:buChar char="Ø"/>
              <a:defRPr/>
            </a:pPr>
            <a:r>
              <a:rPr lang="ro-RO" sz="1050" b="1" dirty="0">
                <a:latin typeface="Times New Roman" panose="02020603050405020304" pitchFamily="18" charset="0"/>
                <a:cs typeface="Times New Roman" panose="02020603050405020304" pitchFamily="18" charset="0"/>
              </a:rPr>
              <a:t>Regulamentul privind licitațiile cu strigare pentru obținerea dreptului de a încheia un contract privind amplasarea unității de comerț ambulant stradal pe teritoriul municipiul Chișinău</a:t>
            </a:r>
            <a:r>
              <a:rPr lang="en-US" sz="1050" b="1" dirty="0">
                <a:latin typeface="Times New Roman" panose="02020603050405020304" pitchFamily="18" charset="0"/>
                <a:cs typeface="Times New Roman" panose="02020603050405020304" pitchFamily="18" charset="0"/>
              </a:rPr>
              <a:t>, </a:t>
            </a:r>
            <a:r>
              <a:rPr lang="en-US" sz="1050" b="1" dirty="0" err="1">
                <a:latin typeface="Times New Roman" panose="02020603050405020304" pitchFamily="18" charset="0"/>
                <a:cs typeface="Times New Roman" panose="02020603050405020304" pitchFamily="18" charset="0"/>
              </a:rPr>
              <a:t>aprobat</a:t>
            </a:r>
            <a:r>
              <a:rPr lang="en-US" sz="1050" b="1" dirty="0">
                <a:latin typeface="Times New Roman" panose="02020603050405020304" pitchFamily="18" charset="0"/>
                <a:cs typeface="Times New Roman" panose="02020603050405020304" pitchFamily="18" charset="0"/>
              </a:rPr>
              <a:t> </a:t>
            </a:r>
            <a:r>
              <a:rPr lang="en-US" sz="1050" b="1" dirty="0" err="1">
                <a:latin typeface="Times New Roman" panose="02020603050405020304" pitchFamily="18" charset="0"/>
                <a:cs typeface="Times New Roman" panose="02020603050405020304" pitchFamily="18" charset="0"/>
              </a:rPr>
              <a:t>prin</a:t>
            </a:r>
            <a:r>
              <a:rPr lang="en-US" sz="1050" b="1" dirty="0">
                <a:latin typeface="Times New Roman" panose="02020603050405020304" pitchFamily="18" charset="0"/>
                <a:cs typeface="Times New Roman" panose="02020603050405020304" pitchFamily="18" charset="0"/>
              </a:rPr>
              <a:t> </a:t>
            </a:r>
            <a:r>
              <a:rPr lang="en-US" sz="1050" b="1" dirty="0" err="1">
                <a:latin typeface="Times New Roman" panose="02020603050405020304" pitchFamily="18" charset="0"/>
                <a:cs typeface="Times New Roman" panose="02020603050405020304" pitchFamily="18" charset="0"/>
              </a:rPr>
              <a:t>Decizia</a:t>
            </a:r>
            <a:r>
              <a:rPr lang="en-US" sz="1050" b="1" dirty="0">
                <a:latin typeface="Times New Roman" panose="02020603050405020304" pitchFamily="18" charset="0"/>
                <a:cs typeface="Times New Roman" panose="02020603050405020304" pitchFamily="18" charset="0"/>
              </a:rPr>
              <a:t> </a:t>
            </a:r>
            <a:r>
              <a:rPr lang="en-US" sz="1050" b="1" dirty="0" err="1">
                <a:latin typeface="Times New Roman" panose="02020603050405020304" pitchFamily="18" charset="0"/>
                <a:cs typeface="Times New Roman" panose="02020603050405020304" pitchFamily="18" charset="0"/>
              </a:rPr>
              <a:t>Consiliului</a:t>
            </a:r>
            <a:r>
              <a:rPr lang="en-US" sz="1050" b="1" dirty="0">
                <a:latin typeface="Times New Roman" panose="02020603050405020304" pitchFamily="18" charset="0"/>
                <a:cs typeface="Times New Roman" panose="02020603050405020304" pitchFamily="18" charset="0"/>
              </a:rPr>
              <a:t> municipal Chi</a:t>
            </a:r>
            <a:r>
              <a:rPr lang="ro-RO" sz="1050" b="1" dirty="0" err="1">
                <a:latin typeface="Times New Roman" panose="02020603050405020304" pitchFamily="18" charset="0"/>
                <a:cs typeface="Times New Roman" panose="02020603050405020304" pitchFamily="18" charset="0"/>
              </a:rPr>
              <a:t>șinău</a:t>
            </a:r>
            <a:r>
              <a:rPr lang="en-US" sz="1050" b="1" dirty="0">
                <a:latin typeface="Times New Roman" panose="02020603050405020304" pitchFamily="18" charset="0"/>
                <a:cs typeface="Times New Roman" panose="02020603050405020304" pitchFamily="18" charset="0"/>
              </a:rPr>
              <a:t> </a:t>
            </a:r>
            <a:r>
              <a:rPr lang="en-US" sz="1050" b="1" dirty="0" err="1">
                <a:latin typeface="Times New Roman" panose="02020603050405020304" pitchFamily="18" charset="0"/>
                <a:cs typeface="Times New Roman" panose="02020603050405020304" pitchFamily="18" charset="0"/>
              </a:rPr>
              <a:t>nr</a:t>
            </a:r>
            <a:r>
              <a:rPr lang="en-US" sz="1050" b="1" dirty="0">
                <a:latin typeface="Times New Roman" panose="02020603050405020304" pitchFamily="18" charset="0"/>
                <a:cs typeface="Times New Roman" panose="02020603050405020304" pitchFamily="18" charset="0"/>
              </a:rPr>
              <a:t>. 17/6 din 01.10.2020</a:t>
            </a:r>
            <a:r>
              <a:rPr lang="ro-RO" sz="1050" b="1" dirty="0">
                <a:latin typeface="Times New Roman" panose="02020603050405020304" pitchFamily="18" charset="0"/>
                <a:cs typeface="Times New Roman" panose="02020603050405020304" pitchFamily="18" charset="0"/>
              </a:rPr>
              <a:t>;</a:t>
            </a:r>
          </a:p>
          <a:p>
            <a:pPr lvl="0" algn="just">
              <a:lnSpc>
                <a:spcPct val="170000"/>
              </a:lnSpc>
              <a:buFont typeface="Wingdings" panose="05000000000000000000" pitchFamily="2" charset="2"/>
              <a:buChar char="Ø"/>
              <a:defRPr/>
            </a:pPr>
            <a:r>
              <a:rPr lang="ro-RO" sz="1050" b="1" dirty="0">
                <a:latin typeface="Times New Roman" panose="02020603050405020304" pitchFamily="18" charset="0"/>
                <a:cs typeface="Times New Roman" panose="02020603050405020304" pitchFamily="18" charset="0"/>
              </a:rPr>
              <a:t>D</a:t>
            </a:r>
            <a:r>
              <a:rPr lang="vi-VN" sz="1050" b="1" dirty="0">
                <a:latin typeface="Times New Roman" panose="02020603050405020304" pitchFamily="18" charset="0"/>
                <a:cs typeface="Times New Roman" panose="02020603050405020304" pitchFamily="18" charset="0"/>
              </a:rPr>
              <a:t>ecizi</a:t>
            </a:r>
            <a:r>
              <a:rPr lang="ro-RO" sz="1050" b="1" dirty="0">
                <a:latin typeface="Times New Roman" panose="02020603050405020304" pitchFamily="18" charset="0"/>
                <a:cs typeface="Times New Roman" panose="02020603050405020304" pitchFamily="18" charset="0"/>
              </a:rPr>
              <a:t>a</a:t>
            </a:r>
            <a:r>
              <a:rPr lang="vi-VN" sz="1050" b="1" dirty="0">
                <a:latin typeface="Times New Roman" panose="02020603050405020304" pitchFamily="18" charset="0"/>
                <a:cs typeface="Times New Roman" panose="02020603050405020304" pitchFamily="18" charset="0"/>
              </a:rPr>
              <a:t> Consiliului municipal Chișinău nr. 10/10 din 04.12.2014„Cu privire la aprobarea Regulamentului provizoriu privind procedura de demontare a construcțiilor executate ilegal pe terenurile ce aparțin domeniului public/privat al municipiului Chișinău”</a:t>
            </a:r>
            <a:endParaRPr lang="ru-RU" sz="1050" b="1" dirty="0">
              <a:latin typeface="Times New Roman" panose="02020603050405020304" pitchFamily="18" charset="0"/>
              <a:cs typeface="Times New Roman" panose="02020603050405020304" pitchFamily="18" charset="0"/>
            </a:endParaRPr>
          </a:p>
          <a:p>
            <a:pPr lvl="0" algn="just">
              <a:lnSpc>
                <a:spcPct val="170000"/>
              </a:lnSpc>
              <a:buFont typeface="Wingdings" panose="05000000000000000000" pitchFamily="2" charset="2"/>
              <a:buChar char="Ø"/>
              <a:defRPr/>
            </a:pPr>
            <a:r>
              <a:rPr lang="ro-RO" sz="1050" b="1" dirty="0">
                <a:latin typeface="Times New Roman" panose="02020603050405020304" pitchFamily="18" charset="0"/>
                <a:cs typeface="Times New Roman" panose="02020603050405020304" pitchFamily="18" charset="0"/>
              </a:rPr>
              <a:t>Regulamentul privind salubrizarea și asigurarea curățeniei în orașul Chișinău, aprobat prin Decizia Consiliului municipal Chișinău nr. 12/3 din 23.07.2021;</a:t>
            </a:r>
            <a:endParaRPr lang="ru-RU" sz="1050" b="1" dirty="0">
              <a:latin typeface="Times New Roman" panose="02020603050405020304" pitchFamily="18" charset="0"/>
              <a:cs typeface="Times New Roman" panose="02020603050405020304" pitchFamily="18" charset="0"/>
            </a:endParaRPr>
          </a:p>
          <a:p>
            <a:pPr algn="just">
              <a:lnSpc>
                <a:spcPct val="170000"/>
              </a:lnSpc>
              <a:buFont typeface="Wingdings" panose="05000000000000000000" pitchFamily="2" charset="2"/>
              <a:buChar char="Ø"/>
              <a:defRPr/>
            </a:pPr>
            <a:r>
              <a:rPr lang="en-US" sz="1050" b="1" dirty="0" err="1">
                <a:latin typeface="Times New Roman" panose="02020603050405020304" pitchFamily="18" charset="0"/>
                <a:cs typeface="Times New Roman" panose="02020603050405020304" pitchFamily="18" charset="0"/>
              </a:rPr>
              <a:t>Regulamentul</a:t>
            </a:r>
            <a:r>
              <a:rPr lang="en-US" sz="1050" b="1" dirty="0">
                <a:latin typeface="Times New Roman" panose="02020603050405020304" pitchFamily="18" charset="0"/>
                <a:cs typeface="Times New Roman" panose="02020603050405020304" pitchFamily="18" charset="0"/>
              </a:rPr>
              <a:t> Sec</a:t>
            </a:r>
            <a:r>
              <a:rPr lang="ro-RO" sz="1050" b="1" dirty="0" err="1">
                <a:latin typeface="Times New Roman" panose="02020603050405020304" pitchFamily="18" charset="0"/>
                <a:cs typeface="Times New Roman" panose="02020603050405020304" pitchFamily="18" charset="0"/>
              </a:rPr>
              <a:t>ției</a:t>
            </a:r>
            <a:r>
              <a:rPr lang="ro-RO" sz="1050" b="1" dirty="0">
                <a:latin typeface="Times New Roman" panose="02020603050405020304" pitchFamily="18" charset="0"/>
                <a:cs typeface="Times New Roman" panose="02020603050405020304" pitchFamily="18" charset="0"/>
              </a:rPr>
              <a:t> Social Economice.</a:t>
            </a:r>
            <a:endParaRPr lang="ru-RU" sz="1050" b="1" dirty="0">
              <a:latin typeface="Times New Roman" panose="02020603050405020304" pitchFamily="18" charset="0"/>
              <a:cs typeface="Times New Roman" panose="02020603050405020304" pitchFamily="18" charset="0"/>
            </a:endParaRPr>
          </a:p>
          <a:p>
            <a:pPr lvl="0" algn="just">
              <a:buFontTx/>
              <a:buChar char="-"/>
              <a:defRPr/>
            </a:pPr>
            <a:endParaRPr lang="ro-RO" sz="1050" dirty="0"/>
          </a:p>
          <a:p>
            <a:pPr lvl="0" algn="just">
              <a:buFontTx/>
              <a:buChar char="-"/>
              <a:defRPr/>
            </a:pPr>
            <a:endParaRPr lang="ru-RU" sz="1050" dirty="0"/>
          </a:p>
          <a:p>
            <a:pPr algn="just">
              <a:buFontTx/>
              <a:buChar char="-"/>
              <a:defRPr/>
            </a:pPr>
            <a:endParaRPr lang="en-US" sz="1050" dirty="0"/>
          </a:p>
          <a:p>
            <a:pPr marL="109728" indent="0" algn="just">
              <a:buFont typeface="Wingdings" pitchFamily="2" charset="2"/>
              <a:buNone/>
              <a:defRPr/>
            </a:pPr>
            <a:endParaRPr lang="en-US" sz="1050" dirty="0"/>
          </a:p>
          <a:p>
            <a:pPr algn="just">
              <a:defRPr/>
            </a:pPr>
            <a:endParaRPr lang="ru-RU" sz="1050" dirty="0"/>
          </a:p>
          <a:p>
            <a:pPr algn="just">
              <a:defRPr/>
            </a:pPr>
            <a:endParaRPr lang="ru-RU" sz="10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8"/>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04800" y="304800"/>
            <a:ext cx="3886200" cy="5715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Объект 9"/>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648200" y="304800"/>
            <a:ext cx="3886200" cy="5791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6518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52400" y="533400"/>
            <a:ext cx="3124200" cy="5334000"/>
          </a:xfrm>
        </p:spPr>
      </p:pic>
      <p:pic>
        <p:nvPicPr>
          <p:cNvPr id="8" name="Объект 7"/>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3505200" y="609600"/>
            <a:ext cx="2667000" cy="5181600"/>
          </a:xfrm>
        </p:spPr>
      </p:pic>
      <p:pic>
        <p:nvPicPr>
          <p:cNvPr id="10" name="Рисунок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4600" y="609600"/>
            <a:ext cx="2819400" cy="5181600"/>
          </a:xfrm>
          <a:prstGeom prst="rect">
            <a:avLst/>
          </a:prstGeom>
        </p:spPr>
      </p:pic>
    </p:spTree>
    <p:extLst>
      <p:ext uri="{BB962C8B-B14F-4D97-AF65-F5344CB8AC3E}">
        <p14:creationId xmlns:p14="http://schemas.microsoft.com/office/powerpoint/2010/main" val="17959250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Объект 9"/>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81000" y="609600"/>
            <a:ext cx="4038600" cy="5367430"/>
          </a:xfrm>
        </p:spPr>
      </p:pic>
      <p:pic>
        <p:nvPicPr>
          <p:cNvPr id="11" name="Объект 10"/>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029200" y="685800"/>
            <a:ext cx="3963140" cy="5267141"/>
          </a:xfrm>
        </p:spPr>
      </p:pic>
    </p:spTree>
    <p:extLst>
      <p:ext uri="{BB962C8B-B14F-4D97-AF65-F5344CB8AC3E}">
        <p14:creationId xmlns:p14="http://schemas.microsoft.com/office/powerpoint/2010/main" val="10348171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бъект 7"/>
          <p:cNvSpPr>
            <a:spLocks noGrp="1"/>
          </p:cNvSpPr>
          <p:nvPr>
            <p:ph idx="1"/>
          </p:nvPr>
        </p:nvSpPr>
        <p:spPr>
          <a:xfrm>
            <a:off x="457200" y="838200"/>
            <a:ext cx="7391400" cy="5292725"/>
          </a:xfrm>
        </p:spPr>
        <p:txBody>
          <a:bodyPr/>
          <a:lstStyle/>
          <a:p>
            <a:pPr marL="0" indent="0" algn="ctr">
              <a:buNone/>
            </a:pPr>
            <a:r>
              <a:rPr lang="ro-RO" dirty="0"/>
              <a:t>     </a:t>
            </a:r>
          </a:p>
          <a:p>
            <a:pPr marL="0" indent="0" algn="ctr">
              <a:buNone/>
            </a:pPr>
            <a:r>
              <a:rPr lang="ro-RO" dirty="0"/>
              <a:t>Astfel, în urma sancționării persoanelor juridice ce dețineau panourile publicitare într-o stare inestetică, au fost întocmite </a:t>
            </a:r>
          </a:p>
          <a:p>
            <a:pPr marL="0" indent="0" algn="ctr">
              <a:buNone/>
            </a:pPr>
            <a:r>
              <a:rPr lang="ro-RO" dirty="0"/>
              <a:t>    11 procese verbale cu privire la   contravenții în baza art. 181 CCRM.</a:t>
            </a:r>
          </a:p>
          <a:p>
            <a:pPr marL="0" indent="0" algn="ctr">
              <a:buNone/>
            </a:pPr>
            <a:r>
              <a:rPr lang="vi-VN" dirty="0"/>
              <a:t>Totodată</a:t>
            </a:r>
            <a:r>
              <a:rPr lang="ro-RO" dirty="0"/>
              <a:t>, ulterior sancționării agenților economici aceștia s-au conformat prin demontarea panourilor publicitare.</a:t>
            </a:r>
          </a:p>
        </p:txBody>
      </p:sp>
    </p:spTree>
    <p:extLst>
      <p:ext uri="{BB962C8B-B14F-4D97-AF65-F5344CB8AC3E}">
        <p14:creationId xmlns:p14="http://schemas.microsoft.com/office/powerpoint/2010/main" val="6504009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p:txBody>
          <a:bodyPr/>
          <a:lstStyle/>
          <a:p>
            <a:pPr algn="ctr"/>
            <a:r>
              <a:rPr lang="ro-RO" sz="4400" dirty="0">
                <a:solidFill>
                  <a:srgbClr val="FF0000"/>
                </a:solidFill>
                <a:latin typeface="Times New Roman" panose="02020603050405020304" pitchFamily="18" charset="0"/>
                <a:cs typeface="Times New Roman" panose="02020603050405020304" pitchFamily="18" charset="0"/>
              </a:rPr>
              <a:t>3. Lichidarea unităților de comerț amplasate neautorizat!!!</a:t>
            </a:r>
            <a:endParaRPr lang="ru-RU" sz="4400" dirty="0">
              <a:solidFill>
                <a:srgbClr val="FF0000"/>
              </a:solidFill>
              <a:latin typeface="Times New Roman" panose="02020603050405020304" pitchFamily="18" charset="0"/>
              <a:cs typeface="Times New Roman" panose="02020603050405020304" pitchFamily="18" charset="0"/>
            </a:endParaRPr>
          </a:p>
        </p:txBody>
      </p:sp>
      <p:sp>
        <p:nvSpPr>
          <p:cNvPr id="5" name="Подзаголовок 4"/>
          <p:cNvSpPr>
            <a:spLocks noGrp="1"/>
          </p:cNvSpPr>
          <p:nvPr>
            <p:ph type="subTitle" idx="1"/>
          </p:nvPr>
        </p:nvSpPr>
        <p:spPr>
          <a:xfrm>
            <a:off x="849313" y="3049588"/>
            <a:ext cx="6248400" cy="3503612"/>
          </a:xfrm>
        </p:spPr>
        <p:txBody>
          <a:bodyPr/>
          <a:lstStyle/>
          <a:p>
            <a:pPr algn="ctr"/>
            <a:r>
              <a:rPr lang="ro-RO" sz="2800" dirty="0"/>
              <a:t>Pe parcursul anului 2021 de pe străzile sectorului Centru au fost demontate și evacuate </a:t>
            </a:r>
            <a:r>
              <a:rPr lang="ro-RO" sz="2800" dirty="0">
                <a:solidFill>
                  <a:srgbClr val="FF0000"/>
                </a:solidFill>
              </a:rPr>
              <a:t>44 unități de comerț </a:t>
            </a:r>
            <a:r>
              <a:rPr lang="ro-RO" sz="2800" dirty="0"/>
              <a:t>amplasate </a:t>
            </a:r>
            <a:r>
              <a:rPr lang="en-US" sz="2800" dirty="0" err="1"/>
              <a:t>neautorizat</a:t>
            </a:r>
            <a:r>
              <a:rPr lang="en-US" sz="2800" dirty="0"/>
              <a:t> </a:t>
            </a:r>
            <a:r>
              <a:rPr lang="en-US" sz="2800" dirty="0" err="1"/>
              <a:t>sau</a:t>
            </a:r>
            <a:r>
              <a:rPr lang="en-US" sz="2800" dirty="0"/>
              <a:t> a c</a:t>
            </a:r>
            <a:r>
              <a:rPr lang="ro-RO" sz="2800" dirty="0" err="1"/>
              <a:t>ăror</a:t>
            </a:r>
            <a:r>
              <a:rPr lang="ro-RO" sz="2800" dirty="0"/>
              <a:t> acte au expirat</a:t>
            </a:r>
            <a:r>
              <a:rPr lang="en-US" sz="2800" dirty="0"/>
              <a:t> </a:t>
            </a:r>
            <a:r>
              <a:rPr lang="ro-RO" sz="2800" dirty="0"/>
              <a:t>cu readucerea terenului public la starea inițială de până la amplasarea acestora.</a:t>
            </a:r>
            <a:endParaRPr lang="ru-RU" sz="2800" dirty="0"/>
          </a:p>
        </p:txBody>
      </p:sp>
    </p:spTree>
    <p:extLst>
      <p:ext uri="{BB962C8B-B14F-4D97-AF65-F5344CB8AC3E}">
        <p14:creationId xmlns:p14="http://schemas.microsoft.com/office/powerpoint/2010/main" val="11491645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dirty="0"/>
              <a:t>      2.1 Dosarul </a:t>
            </a:r>
            <a:r>
              <a:rPr lang="ro-RO" dirty="0" err="1"/>
              <a:t>adminstrativ</a:t>
            </a:r>
            <a:endParaRPr lang="ru-RU" dirty="0"/>
          </a:p>
        </p:txBody>
      </p:sp>
      <p:sp>
        <p:nvSpPr>
          <p:cNvPr id="3" name="Объект 2"/>
          <p:cNvSpPr>
            <a:spLocks noGrp="1"/>
          </p:cNvSpPr>
          <p:nvPr>
            <p:ph idx="1"/>
          </p:nvPr>
        </p:nvSpPr>
        <p:spPr/>
        <p:txBody>
          <a:bodyPr/>
          <a:lstStyle/>
          <a:p>
            <a:r>
              <a:rPr lang="ro-RO" sz="4000" dirty="0"/>
              <a:t>Pe perioada de raport conform Codului Administrativ au fost inițiate 44 dosare administrative cu privire la evacuare/demontarea unităților comerciale (gherete, tarabe, tonete etc.).</a:t>
            </a:r>
            <a:endParaRPr lang="ru-RU" sz="4000" dirty="0"/>
          </a:p>
        </p:txBody>
      </p:sp>
      <p:sp>
        <p:nvSpPr>
          <p:cNvPr id="5" name="Стрелка вправо 4"/>
          <p:cNvSpPr/>
          <p:nvPr/>
        </p:nvSpPr>
        <p:spPr>
          <a:xfrm>
            <a:off x="6172200" y="5257800"/>
            <a:ext cx="2133600" cy="685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206896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Объект 7"/>
          <p:cNvSpPr>
            <a:spLocks noGrp="1"/>
          </p:cNvSpPr>
          <p:nvPr>
            <p:ph idx="1"/>
          </p:nvPr>
        </p:nvSpPr>
        <p:spPr>
          <a:xfrm>
            <a:off x="457200" y="685800"/>
            <a:ext cx="8229600" cy="5445125"/>
          </a:xfrm>
        </p:spPr>
        <p:txBody>
          <a:bodyPr/>
          <a:lstStyle/>
          <a:p>
            <a:pPr marL="0" indent="0">
              <a:buNone/>
            </a:pPr>
            <a:endParaRPr lang="ro-RO" dirty="0"/>
          </a:p>
          <a:p>
            <a:pPr marL="0" indent="0">
              <a:buNone/>
            </a:pPr>
            <a:r>
              <a:rPr lang="ro-RO" b="1" dirty="0"/>
              <a:t>   </a:t>
            </a:r>
            <a:r>
              <a:rPr lang="ro-RO" b="1" dirty="0">
                <a:solidFill>
                  <a:srgbClr val="FF0000"/>
                </a:solidFill>
              </a:rPr>
              <a:t>1 Dosar administrativ conține 12 file.</a:t>
            </a:r>
          </a:p>
          <a:p>
            <a:pPr marL="0" indent="0">
              <a:buNone/>
            </a:pPr>
            <a:endParaRPr lang="ro-RO" b="1" dirty="0"/>
          </a:p>
          <a:p>
            <a:pPr marL="0" indent="0">
              <a:buNone/>
            </a:pPr>
            <a:r>
              <a:rPr lang="ro-RO" b="1" dirty="0"/>
              <a:t>    </a:t>
            </a:r>
            <a:r>
              <a:rPr lang="ro-RO" sz="8800" b="1" dirty="0">
                <a:solidFill>
                  <a:schemeClr val="accent1">
                    <a:lumMod val="50000"/>
                  </a:schemeClr>
                </a:solidFill>
              </a:rPr>
              <a:t>44 </a:t>
            </a:r>
            <a:r>
              <a:rPr lang="ro-RO" sz="8800" b="1" dirty="0"/>
              <a:t>   </a:t>
            </a:r>
            <a:r>
              <a:rPr lang="ro-RO" sz="8800" b="1" dirty="0">
                <a:solidFill>
                  <a:schemeClr val="accent1">
                    <a:lumMod val="50000"/>
                  </a:schemeClr>
                </a:solidFill>
              </a:rPr>
              <a:t>12</a:t>
            </a:r>
            <a:r>
              <a:rPr lang="ro-RO" sz="8800" b="1" dirty="0"/>
              <a:t>    </a:t>
            </a:r>
            <a:r>
              <a:rPr lang="ro-RO" sz="8800" b="1" dirty="0">
                <a:solidFill>
                  <a:schemeClr val="accent1">
                    <a:lumMod val="50000"/>
                  </a:schemeClr>
                </a:solidFill>
              </a:rPr>
              <a:t>528</a:t>
            </a:r>
            <a:r>
              <a:rPr lang="ro-RO" sz="8800" b="1" dirty="0"/>
              <a:t> </a:t>
            </a:r>
            <a:r>
              <a:rPr lang="ro-RO" sz="8000" b="1" dirty="0">
                <a:solidFill>
                  <a:schemeClr val="accent1">
                    <a:lumMod val="50000"/>
                  </a:schemeClr>
                </a:solidFill>
              </a:rPr>
              <a:t>de file întocmite.  </a:t>
            </a:r>
            <a:endParaRPr lang="ru-RU" sz="8000" b="1" dirty="0">
              <a:solidFill>
                <a:schemeClr val="accent1">
                  <a:lumMod val="50000"/>
                </a:schemeClr>
              </a:solidFill>
            </a:endParaRPr>
          </a:p>
        </p:txBody>
      </p:sp>
      <p:sp>
        <p:nvSpPr>
          <p:cNvPr id="11" name="Умножение 10"/>
          <p:cNvSpPr/>
          <p:nvPr/>
        </p:nvSpPr>
        <p:spPr>
          <a:xfrm>
            <a:off x="2438400" y="2743200"/>
            <a:ext cx="990600" cy="914400"/>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Равно 11"/>
          <p:cNvSpPr/>
          <p:nvPr/>
        </p:nvSpPr>
        <p:spPr>
          <a:xfrm>
            <a:off x="4800600" y="2914650"/>
            <a:ext cx="1066800" cy="5715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29633664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sz="2800" dirty="0"/>
              <a:t>Evacuarea gheretei SRL „</a:t>
            </a:r>
            <a:r>
              <a:rPr lang="ro-RO" sz="2800" dirty="0" err="1"/>
              <a:t>Cebacot</a:t>
            </a:r>
            <a:r>
              <a:rPr lang="ro-RO" sz="2800" dirty="0"/>
              <a:t>” din str. Ismail colț M. Varlaam</a:t>
            </a:r>
            <a:endParaRPr lang="ru-RU" sz="2800" dirty="0"/>
          </a:p>
        </p:txBody>
      </p:sp>
      <p:sp>
        <p:nvSpPr>
          <p:cNvPr id="3" name="Объект 2"/>
          <p:cNvSpPr>
            <a:spLocks noGrp="1"/>
          </p:cNvSpPr>
          <p:nvPr>
            <p:ph sz="half" idx="1"/>
          </p:nvPr>
        </p:nvSpPr>
        <p:spPr/>
        <p:txBody>
          <a:bodyPr/>
          <a:lstStyle/>
          <a:p>
            <a:endParaRPr lang="ru-RU" dirty="0"/>
          </a:p>
        </p:txBody>
      </p:sp>
      <p:sp>
        <p:nvSpPr>
          <p:cNvPr id="4" name="Объект 3"/>
          <p:cNvSpPr>
            <a:spLocks noGrp="1"/>
          </p:cNvSpPr>
          <p:nvPr>
            <p:ph sz="half" idx="2"/>
          </p:nvPr>
        </p:nvSpPr>
        <p:spPr/>
        <p:txBody>
          <a:bodyPr/>
          <a:lstStyle/>
          <a:p>
            <a:endParaRPr lang="ru-RU" dirty="0"/>
          </a:p>
        </p:txBody>
      </p:sp>
      <p:pic>
        <p:nvPicPr>
          <p:cNvPr id="26626" name="Picture 2" descr="D:\DocC\Desctop\218065236_200227365385691_6998906373979964802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828800"/>
            <a:ext cx="3886200" cy="4191000"/>
          </a:xfrm>
          <a:prstGeom prst="rect">
            <a:avLst/>
          </a:prstGeom>
          <a:noFill/>
          <a:extLst>
            <a:ext uri="{909E8E84-426E-40DD-AFC4-6F175D3DCCD1}">
              <a14:hiddenFill xmlns:a14="http://schemas.microsoft.com/office/drawing/2010/main">
                <a:solidFill>
                  <a:srgbClr val="FFFFFF"/>
                </a:solidFill>
              </a14:hiddenFill>
            </a:ext>
          </a:extLst>
        </p:spPr>
      </p:pic>
      <p:pic>
        <p:nvPicPr>
          <p:cNvPr id="26627" name="Picture 3" descr="D:\DocC\Desctop\218851661_1030323444440429_3169508333927599234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28800"/>
            <a:ext cx="3733800" cy="4155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183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sz="2800" dirty="0"/>
              <a:t>Evacuarea gheretei SRL „</a:t>
            </a:r>
            <a:r>
              <a:rPr lang="ro-RO" sz="2800" dirty="0" err="1"/>
              <a:t>Cebacot</a:t>
            </a:r>
            <a:r>
              <a:rPr lang="ro-RO" sz="2800" dirty="0"/>
              <a:t>” din Bd. I. Gagarin, 7</a:t>
            </a:r>
            <a:endParaRPr lang="ru-RU" sz="2800" dirty="0"/>
          </a:p>
        </p:txBody>
      </p:sp>
      <p:sp>
        <p:nvSpPr>
          <p:cNvPr id="4" name="Объект 3"/>
          <p:cNvSpPr>
            <a:spLocks noGrp="1"/>
          </p:cNvSpPr>
          <p:nvPr>
            <p:ph sz="half" idx="2"/>
          </p:nvPr>
        </p:nvSpPr>
        <p:spPr/>
        <p:txBody>
          <a:bodyPr/>
          <a:lstStyle/>
          <a:p>
            <a:endParaRPr lang="ru-RU" dirty="0"/>
          </a:p>
        </p:txBody>
      </p:sp>
      <p:sp>
        <p:nvSpPr>
          <p:cNvPr id="6" name="Объект 5"/>
          <p:cNvSpPr>
            <a:spLocks noGrp="1"/>
          </p:cNvSpPr>
          <p:nvPr>
            <p:ph sz="quarter" idx="4"/>
          </p:nvPr>
        </p:nvSpPr>
        <p:spPr/>
        <p:txBody>
          <a:bodyPr/>
          <a:lstStyle/>
          <a:p>
            <a:endParaRPr lang="ru-RU"/>
          </a:p>
        </p:txBody>
      </p:sp>
      <p:pic>
        <p:nvPicPr>
          <p:cNvPr id="28674" name="Picture 2" descr="D:\DocC\Desctop\218839433_1169014500229971_8304673357226577357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209800"/>
            <a:ext cx="3962399" cy="3886200"/>
          </a:xfrm>
          <a:prstGeom prst="rect">
            <a:avLst/>
          </a:prstGeom>
          <a:noFill/>
          <a:extLst>
            <a:ext uri="{909E8E84-426E-40DD-AFC4-6F175D3DCCD1}">
              <a14:hiddenFill xmlns:a14="http://schemas.microsoft.com/office/drawing/2010/main">
                <a:solidFill>
                  <a:srgbClr val="FFFFFF"/>
                </a:solidFill>
              </a14:hiddenFill>
            </a:ext>
          </a:extLst>
        </p:spPr>
      </p:pic>
      <p:pic>
        <p:nvPicPr>
          <p:cNvPr id="28675" name="Picture 3" descr="D:\DocC\Desctop\218128758_620570665578607_4613138609594575994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209800"/>
            <a:ext cx="4114800"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28680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sz="2800" dirty="0"/>
              <a:t>Evacuarea gheretei SRL „</a:t>
            </a:r>
            <a:r>
              <a:rPr lang="ro-RO" sz="2800" dirty="0" err="1"/>
              <a:t>Sercor</a:t>
            </a:r>
            <a:r>
              <a:rPr lang="ro-RO" sz="2800" dirty="0"/>
              <a:t> Service” din str. N. </a:t>
            </a:r>
            <a:r>
              <a:rPr lang="ro-RO" sz="2800" dirty="0" err="1"/>
              <a:t>Testemiteanu</a:t>
            </a:r>
            <a:r>
              <a:rPr lang="ro-RO" sz="2800" dirty="0"/>
              <a:t> colt cu str. V. </a:t>
            </a:r>
            <a:r>
              <a:rPr lang="ro-RO" sz="2800" dirty="0" err="1"/>
              <a:t>Korolenko</a:t>
            </a:r>
            <a:endParaRPr lang="ru-RU" sz="2800" dirty="0"/>
          </a:p>
        </p:txBody>
      </p:sp>
      <p:pic>
        <p:nvPicPr>
          <p:cNvPr id="29698" name="Picture 2" descr="D:\DocC\Desctop\219363976_379009876914087_477912021982047587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676400"/>
            <a:ext cx="60960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0260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a:t>Sarcinile de bază ale Secției:</a:t>
            </a:r>
            <a:endParaRPr lang="ru-RU" dirty="0"/>
          </a:p>
        </p:txBody>
      </p:sp>
      <p:sp>
        <p:nvSpPr>
          <p:cNvPr id="3" name="Объект 2"/>
          <p:cNvSpPr>
            <a:spLocks noGrp="1"/>
          </p:cNvSpPr>
          <p:nvPr>
            <p:ph idx="1"/>
          </p:nvPr>
        </p:nvSpPr>
        <p:spPr/>
        <p:txBody>
          <a:bodyPr/>
          <a:lstStyle/>
          <a:p>
            <a:pPr>
              <a:buFont typeface="Wingdings" panose="05000000000000000000" pitchFamily="2" charset="2"/>
              <a:buChar char="Ø"/>
            </a:pPr>
            <a:r>
              <a:rPr lang="ro-RO" sz="1800" b="1" dirty="0">
                <a:latin typeface="Times New Roman" panose="02020603050405020304" pitchFamily="18" charset="0"/>
                <a:cs typeface="Times New Roman" panose="02020603050405020304" pitchFamily="18" charset="0"/>
              </a:rPr>
              <a:t>Coordonarea și monitorizarea activității agenților economici amplasați în sector;</a:t>
            </a:r>
          </a:p>
          <a:p>
            <a:pPr>
              <a:buFont typeface="Wingdings" panose="05000000000000000000" pitchFamily="2" charset="2"/>
              <a:buChar char="Ø"/>
            </a:pPr>
            <a:r>
              <a:rPr lang="ro-RO" sz="1800" b="1" dirty="0">
                <a:latin typeface="Times New Roman" panose="02020603050405020304" pitchFamily="18" charset="0"/>
                <a:cs typeface="Times New Roman" panose="02020603050405020304" pitchFamily="18" charset="0"/>
              </a:rPr>
              <a:t>Elaborarea proiectelor de dispoziții privind demontarea/evacuarea și depozitarea unităților de comerț, gherete, tarabe etc.  amplasate neautorizat;</a:t>
            </a:r>
          </a:p>
          <a:p>
            <a:pPr>
              <a:buFont typeface="Wingdings" panose="05000000000000000000" pitchFamily="2" charset="2"/>
              <a:buChar char="Ø"/>
            </a:pPr>
            <a:r>
              <a:rPr lang="ro-RO" sz="1800" b="1" dirty="0">
                <a:latin typeface="Times New Roman" panose="02020603050405020304" pitchFamily="18" charset="0"/>
                <a:cs typeface="Times New Roman" panose="02020603050405020304" pitchFamily="18" charset="0"/>
              </a:rPr>
              <a:t>Monitorizarea activității piețelor amplasate în sector;</a:t>
            </a:r>
          </a:p>
          <a:p>
            <a:pPr>
              <a:buFont typeface="Wingdings" panose="05000000000000000000" pitchFamily="2" charset="2"/>
              <a:buChar char="Ø"/>
            </a:pPr>
            <a:r>
              <a:rPr lang="ro-RO" sz="1800" b="1" dirty="0">
                <a:latin typeface="Times New Roman" panose="02020603050405020304" pitchFamily="18" charset="0"/>
                <a:cs typeface="Times New Roman" panose="02020603050405020304" pitchFamily="18" charset="0"/>
              </a:rPr>
              <a:t>Organizarea activității Comisiilor specializate în problemele social economice;</a:t>
            </a:r>
          </a:p>
          <a:p>
            <a:pPr>
              <a:buFont typeface="Wingdings" panose="05000000000000000000" pitchFamily="2" charset="2"/>
              <a:buChar char="Ø"/>
            </a:pPr>
            <a:r>
              <a:rPr lang="ro-RO" sz="1800" b="1" dirty="0">
                <a:latin typeface="Times New Roman" panose="02020603050405020304" pitchFamily="18" charset="0"/>
                <a:cs typeface="Times New Roman" panose="02020603050405020304" pitchFamily="18" charset="0"/>
              </a:rPr>
              <a:t>Organizarea amenajării și monitorizarea salubrizării teritoriilor adiacente unităților de comerț;</a:t>
            </a:r>
          </a:p>
          <a:p>
            <a:pPr>
              <a:buFont typeface="Wingdings" panose="05000000000000000000" pitchFamily="2" charset="2"/>
              <a:buChar char="Ø"/>
            </a:pPr>
            <a:r>
              <a:rPr lang="ro-RO" sz="1800" b="1" dirty="0">
                <a:latin typeface="Times New Roman" panose="02020603050405020304" pitchFamily="18" charset="0"/>
                <a:cs typeface="Times New Roman" panose="02020603050405020304" pitchFamily="18" charset="0"/>
              </a:rPr>
              <a:t>Conlucrarea cu persoane fizice și juridice la organizarea târgurilor/iarmaroacelor sezoniere;</a:t>
            </a:r>
          </a:p>
          <a:p>
            <a:pPr>
              <a:buFont typeface="Wingdings" panose="05000000000000000000" pitchFamily="2" charset="2"/>
              <a:buChar char="Ø"/>
            </a:pPr>
            <a:r>
              <a:rPr lang="ro-RO" sz="1800" b="1" dirty="0">
                <a:latin typeface="Times New Roman" panose="02020603050405020304" pitchFamily="18" charset="0"/>
                <a:cs typeface="Times New Roman" panose="02020603050405020304" pitchFamily="18" charset="0"/>
              </a:rPr>
              <a:t>Constatarea contravențiilor și întocmirea </a:t>
            </a:r>
            <a:r>
              <a:rPr lang="ro-RO" sz="1800" b="1" dirty="0" err="1">
                <a:latin typeface="Times New Roman" panose="02020603050405020304" pitchFamily="18" charset="0"/>
                <a:cs typeface="Times New Roman" panose="02020603050405020304" pitchFamily="18" charset="0"/>
              </a:rPr>
              <a:t>proceselor-</a:t>
            </a:r>
            <a:r>
              <a:rPr lang="ro-RO" sz="1800" b="1" dirty="0">
                <a:latin typeface="Times New Roman" panose="02020603050405020304" pitchFamily="18" charset="0"/>
                <a:cs typeface="Times New Roman" panose="02020603050405020304" pitchFamily="18" charset="0"/>
              </a:rPr>
              <a:t> verbale în cazul contravențiilor prevăzute de art. 273 „încălcarea regulilor de comerț” și 181 „încălcarea regulilor de asigurare a curățeniei în localitățile urbane și rurale</a:t>
            </a:r>
            <a:r>
              <a:rPr lang="ro-RO" sz="1800" dirty="0">
                <a:latin typeface="Times New Roman" panose="02020603050405020304" pitchFamily="18" charset="0"/>
                <a:cs typeface="Times New Roman" panose="02020603050405020304" pitchFamily="18" charset="0"/>
              </a:rPr>
              <a:t>.</a:t>
            </a: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84700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52400"/>
            <a:ext cx="7543800" cy="1295400"/>
          </a:xfrm>
        </p:spPr>
        <p:txBody>
          <a:bodyPr/>
          <a:lstStyle/>
          <a:p>
            <a:pPr algn="ctr"/>
            <a:r>
              <a:rPr lang="ro-RO" sz="3200" dirty="0"/>
              <a:t>Evacuarea gheretei SRL „</a:t>
            </a:r>
            <a:r>
              <a:rPr lang="ro-RO" sz="3200" dirty="0" err="1"/>
              <a:t>Cebacot</a:t>
            </a:r>
            <a:r>
              <a:rPr lang="ro-RO" sz="3200" dirty="0"/>
              <a:t>” din Bd. I. Gagarin, 10</a:t>
            </a:r>
            <a:endParaRPr lang="ru-RU" sz="3200" dirty="0"/>
          </a:p>
        </p:txBody>
      </p:sp>
      <p:sp>
        <p:nvSpPr>
          <p:cNvPr id="3" name="Объект 2"/>
          <p:cNvSpPr>
            <a:spLocks noGrp="1"/>
          </p:cNvSpPr>
          <p:nvPr>
            <p:ph sz="half" idx="1"/>
          </p:nvPr>
        </p:nvSpPr>
        <p:spPr/>
        <p:txBody>
          <a:bodyPr/>
          <a:lstStyle/>
          <a:p>
            <a:endParaRPr lang="ru-RU" dirty="0"/>
          </a:p>
        </p:txBody>
      </p:sp>
      <p:sp>
        <p:nvSpPr>
          <p:cNvPr id="4" name="Объект 3"/>
          <p:cNvSpPr>
            <a:spLocks noGrp="1"/>
          </p:cNvSpPr>
          <p:nvPr>
            <p:ph sz="half" idx="2"/>
          </p:nvPr>
        </p:nvSpPr>
        <p:spPr/>
        <p:txBody>
          <a:bodyPr/>
          <a:lstStyle/>
          <a:p>
            <a:endParaRPr lang="ru-RU"/>
          </a:p>
        </p:txBody>
      </p:sp>
      <p:pic>
        <p:nvPicPr>
          <p:cNvPr id="30722" name="Picture 2" descr="D:\DocC\Desctop\218942549_410989913602492_9038422743717923907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828800"/>
            <a:ext cx="3962400" cy="4190999"/>
          </a:xfrm>
          <a:prstGeom prst="rect">
            <a:avLst/>
          </a:prstGeom>
          <a:noFill/>
          <a:extLst>
            <a:ext uri="{909E8E84-426E-40DD-AFC4-6F175D3DCCD1}">
              <a14:hiddenFill xmlns:a14="http://schemas.microsoft.com/office/drawing/2010/main">
                <a:solidFill>
                  <a:srgbClr val="FFFFFF"/>
                </a:solidFill>
              </a14:hiddenFill>
            </a:ext>
          </a:extLst>
        </p:spPr>
      </p:pic>
      <p:pic>
        <p:nvPicPr>
          <p:cNvPr id="30723" name="Picture 3" descr="D:\DocC\Desctop\221366957_885829208954438_3119185386787405775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1" y="1828800"/>
            <a:ext cx="3809999" cy="4190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17933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sz="2800" dirty="0"/>
              <a:t>Evacuarea și demontarea gheretei SRL „CEBACOT” din bd. Ștefan cel Mare și Sfânt, 3</a:t>
            </a:r>
            <a:endParaRPr lang="ru-RU" sz="2800" dirty="0"/>
          </a:p>
        </p:txBody>
      </p:sp>
      <p:sp>
        <p:nvSpPr>
          <p:cNvPr id="3" name="Объект 2"/>
          <p:cNvSpPr>
            <a:spLocks noGrp="1"/>
          </p:cNvSpPr>
          <p:nvPr>
            <p:ph sz="half" idx="1"/>
          </p:nvPr>
        </p:nvSpPr>
        <p:spPr/>
        <p:txBody>
          <a:bodyPr/>
          <a:lstStyle/>
          <a:p>
            <a:endParaRPr lang="ru-RU" dirty="0"/>
          </a:p>
        </p:txBody>
      </p:sp>
      <p:sp>
        <p:nvSpPr>
          <p:cNvPr id="4" name="Объект 3"/>
          <p:cNvSpPr>
            <a:spLocks noGrp="1"/>
          </p:cNvSpPr>
          <p:nvPr>
            <p:ph sz="half" idx="2"/>
          </p:nvPr>
        </p:nvSpPr>
        <p:spPr/>
        <p:txBody>
          <a:bodyPr/>
          <a:lstStyle/>
          <a:p>
            <a:endParaRPr lang="ru-RU"/>
          </a:p>
        </p:txBody>
      </p:sp>
      <p:pic>
        <p:nvPicPr>
          <p:cNvPr id="31746" name="Picture 2" descr="D:\DocC\Desctop\218769368_338015371268295_4984054925462166625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828800"/>
            <a:ext cx="3810000" cy="4191000"/>
          </a:xfrm>
          <a:prstGeom prst="rect">
            <a:avLst/>
          </a:prstGeom>
          <a:noFill/>
          <a:extLst>
            <a:ext uri="{909E8E84-426E-40DD-AFC4-6F175D3DCCD1}">
              <a14:hiddenFill xmlns:a14="http://schemas.microsoft.com/office/drawing/2010/main">
                <a:solidFill>
                  <a:srgbClr val="FFFFFF"/>
                </a:solidFill>
              </a14:hiddenFill>
            </a:ext>
          </a:extLst>
        </p:spPr>
      </p:pic>
      <p:pic>
        <p:nvPicPr>
          <p:cNvPr id="31747" name="Picture 3" descr="D:\DocC\Desctop\222771675_372477884311405_2110963771046160918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828800"/>
            <a:ext cx="38862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27179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sz="2800" dirty="0" err="1"/>
              <a:t>Evacuarea</a:t>
            </a:r>
            <a:r>
              <a:rPr lang="en-US" sz="2800" dirty="0"/>
              <a:t> </a:t>
            </a:r>
            <a:r>
              <a:rPr lang="ro-RO" sz="2800" dirty="0"/>
              <a:t>și demontarea gheretei SRL „</a:t>
            </a:r>
            <a:r>
              <a:rPr lang="ro-RO" sz="2800" dirty="0" err="1"/>
              <a:t>Tehelectro</a:t>
            </a:r>
            <a:r>
              <a:rPr lang="ro-RO" sz="2800" dirty="0"/>
              <a:t>” din str. Pan Halippa colț cu </a:t>
            </a:r>
            <a:r>
              <a:rPr lang="ro-RO" sz="2800" dirty="0" err="1"/>
              <a:t>str.M</a:t>
            </a:r>
            <a:r>
              <a:rPr lang="ro-RO" sz="2800" dirty="0"/>
              <a:t>. Eliade </a:t>
            </a:r>
            <a:endParaRPr lang="ru-RU" sz="2800" dirty="0"/>
          </a:p>
        </p:txBody>
      </p:sp>
      <p:sp>
        <p:nvSpPr>
          <p:cNvPr id="3" name="Объект 2"/>
          <p:cNvSpPr>
            <a:spLocks noGrp="1"/>
          </p:cNvSpPr>
          <p:nvPr>
            <p:ph sz="half" idx="1"/>
          </p:nvPr>
        </p:nvSpPr>
        <p:spPr/>
        <p:txBody>
          <a:bodyPr/>
          <a:lstStyle/>
          <a:p>
            <a:endParaRPr lang="ru-RU" dirty="0"/>
          </a:p>
        </p:txBody>
      </p:sp>
      <p:sp>
        <p:nvSpPr>
          <p:cNvPr id="4" name="Объект 3"/>
          <p:cNvSpPr>
            <a:spLocks noGrp="1"/>
          </p:cNvSpPr>
          <p:nvPr>
            <p:ph sz="half" idx="2"/>
          </p:nvPr>
        </p:nvSpPr>
        <p:spPr/>
        <p:txBody>
          <a:bodyPr/>
          <a:lstStyle/>
          <a:p>
            <a:endParaRPr lang="ru-RU" dirty="0"/>
          </a:p>
        </p:txBody>
      </p:sp>
      <p:pic>
        <p:nvPicPr>
          <p:cNvPr id="1026" name="Picture 2" descr="D:\DocC\Desctop\219344720_214525510568849_7442615138115982227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828800"/>
            <a:ext cx="3886200" cy="4191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DocC\Desctop\219979162_244914350581651_4823056427807169577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828800"/>
            <a:ext cx="3810000"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97570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sz="2800" dirty="0" err="1"/>
              <a:t>Evacuarea</a:t>
            </a:r>
            <a:r>
              <a:rPr lang="en-US" sz="2800" dirty="0"/>
              <a:t> </a:t>
            </a:r>
            <a:r>
              <a:rPr lang="ro-RO" sz="2800" dirty="0"/>
              <a:t>și demontarea gheretei din str. Pan Halippa colț cu </a:t>
            </a:r>
            <a:r>
              <a:rPr lang="ro-RO" sz="2800" dirty="0" err="1"/>
              <a:t>str.M</a:t>
            </a:r>
            <a:r>
              <a:rPr lang="ro-RO" sz="2800" dirty="0"/>
              <a:t>. Eliade </a:t>
            </a:r>
            <a:endParaRPr lang="ru-RU" sz="2800" dirty="0"/>
          </a:p>
        </p:txBody>
      </p:sp>
      <p:sp>
        <p:nvSpPr>
          <p:cNvPr id="3" name="Объект 2"/>
          <p:cNvSpPr>
            <a:spLocks noGrp="1"/>
          </p:cNvSpPr>
          <p:nvPr>
            <p:ph sz="half" idx="1"/>
          </p:nvPr>
        </p:nvSpPr>
        <p:spPr/>
        <p:txBody>
          <a:bodyPr/>
          <a:lstStyle/>
          <a:p>
            <a:endParaRPr lang="ru-RU" dirty="0"/>
          </a:p>
        </p:txBody>
      </p:sp>
      <p:sp>
        <p:nvSpPr>
          <p:cNvPr id="4" name="Объект 3"/>
          <p:cNvSpPr>
            <a:spLocks noGrp="1"/>
          </p:cNvSpPr>
          <p:nvPr>
            <p:ph sz="half" idx="2"/>
          </p:nvPr>
        </p:nvSpPr>
        <p:spPr/>
        <p:txBody>
          <a:bodyPr/>
          <a:lstStyle/>
          <a:p>
            <a:endParaRPr lang="ru-RU"/>
          </a:p>
        </p:txBody>
      </p:sp>
      <p:pic>
        <p:nvPicPr>
          <p:cNvPr id="2050" name="Picture 2" descr="D:\DocC\Desctop\219181180_1906741992817803_5209971236903157127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828800"/>
            <a:ext cx="3962400" cy="41910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D:\DocC\Desctop\218239791_997967221042785_666868995380607020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828800"/>
            <a:ext cx="38862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99849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2800" dirty="0" err="1"/>
              <a:t>Evacuarea</a:t>
            </a:r>
            <a:r>
              <a:rPr lang="en-US" sz="2800" dirty="0"/>
              <a:t> </a:t>
            </a:r>
            <a:r>
              <a:rPr lang="ro-RO" sz="2800" dirty="0"/>
              <a:t>și demontarea gheretei</a:t>
            </a:r>
            <a:r>
              <a:rPr lang="en-US" sz="2800" dirty="0"/>
              <a:t> SRL </a:t>
            </a:r>
            <a:r>
              <a:rPr lang="ro-RO" sz="2800" dirty="0"/>
              <a:t>„</a:t>
            </a:r>
            <a:r>
              <a:rPr lang="ro-RO" sz="2800" dirty="0" err="1"/>
              <a:t>Danisa</a:t>
            </a:r>
            <a:r>
              <a:rPr lang="ro-RO" sz="2800" dirty="0"/>
              <a:t> Comerț” din str. V. </a:t>
            </a:r>
            <a:r>
              <a:rPr lang="ro-RO" sz="2800" dirty="0" err="1"/>
              <a:t>Korolenko</a:t>
            </a:r>
            <a:r>
              <a:rPr lang="ro-RO" sz="2800" dirty="0"/>
              <a:t> colț cu str. N. </a:t>
            </a:r>
            <a:r>
              <a:rPr lang="ro-RO" sz="2800" dirty="0" err="1"/>
              <a:t>Testemițanu</a:t>
            </a:r>
            <a:endParaRPr lang="ru-RU" sz="2800" dirty="0"/>
          </a:p>
        </p:txBody>
      </p:sp>
      <p:sp>
        <p:nvSpPr>
          <p:cNvPr id="4" name="Объект 3"/>
          <p:cNvSpPr>
            <a:spLocks noGrp="1"/>
          </p:cNvSpPr>
          <p:nvPr>
            <p:ph sz="half" idx="2"/>
          </p:nvPr>
        </p:nvSpPr>
        <p:spPr/>
        <p:txBody>
          <a:bodyPr/>
          <a:lstStyle/>
          <a:p>
            <a:endParaRPr lang="ru-RU" dirty="0"/>
          </a:p>
        </p:txBody>
      </p:sp>
      <p:sp>
        <p:nvSpPr>
          <p:cNvPr id="6" name="Объект 5"/>
          <p:cNvSpPr>
            <a:spLocks noGrp="1"/>
          </p:cNvSpPr>
          <p:nvPr>
            <p:ph sz="quarter" idx="4"/>
          </p:nvPr>
        </p:nvSpPr>
        <p:spPr/>
        <p:txBody>
          <a:bodyPr/>
          <a:lstStyle/>
          <a:p>
            <a:endParaRPr lang="ru-RU"/>
          </a:p>
        </p:txBody>
      </p:sp>
      <p:pic>
        <p:nvPicPr>
          <p:cNvPr id="1026" name="Picture 2" descr="D:\DocC\Desctop\169969932_763191821254719_6902705940492089550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600200"/>
            <a:ext cx="4190999" cy="47244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DocC\Desctop\170235773_2021083344734615_4700283584053258197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676400"/>
            <a:ext cx="4114800"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96838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sz="3200" dirty="0" err="1"/>
              <a:t>Evacuarea</a:t>
            </a:r>
            <a:r>
              <a:rPr lang="en-US" sz="3200" dirty="0"/>
              <a:t> </a:t>
            </a:r>
            <a:r>
              <a:rPr lang="ro-RO" sz="3200" dirty="0"/>
              <a:t>și demontarea gheretei</a:t>
            </a:r>
            <a:r>
              <a:rPr lang="en-US" sz="3200" dirty="0"/>
              <a:t> din str. </a:t>
            </a:r>
            <a:r>
              <a:rPr lang="en-US" sz="3200" dirty="0" err="1"/>
              <a:t>Academiei</a:t>
            </a:r>
            <a:r>
              <a:rPr lang="en-US" sz="3200" dirty="0"/>
              <a:t>, 10</a:t>
            </a:r>
            <a:endParaRPr lang="ru-RU" sz="3200" dirty="0"/>
          </a:p>
        </p:txBody>
      </p:sp>
      <p:sp>
        <p:nvSpPr>
          <p:cNvPr id="3" name="Объект 2"/>
          <p:cNvSpPr>
            <a:spLocks noGrp="1"/>
          </p:cNvSpPr>
          <p:nvPr>
            <p:ph idx="1"/>
          </p:nvPr>
        </p:nvSpPr>
        <p:spPr/>
        <p:txBody>
          <a:bodyPr/>
          <a:lstStyle/>
          <a:p>
            <a:endParaRPr lang="ru-RU" dirty="0"/>
          </a:p>
        </p:txBody>
      </p:sp>
      <p:pic>
        <p:nvPicPr>
          <p:cNvPr id="1026" name="Picture 2" descr="D:\DocC\Desctop\220781014_1200506503710980_6504289360023947062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828800"/>
            <a:ext cx="7543800" cy="4190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05103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pPr algn="ctr"/>
            <a:r>
              <a:rPr lang="ro-RO" dirty="0"/>
              <a:t>Str. V. Dokuceaev 4/2</a:t>
            </a:r>
            <a:endParaRPr lang="ru-RU" dirty="0"/>
          </a:p>
        </p:txBody>
      </p:sp>
      <p:sp>
        <p:nvSpPr>
          <p:cNvPr id="5" name="Объект 4"/>
          <p:cNvSpPr>
            <a:spLocks noGrp="1"/>
          </p:cNvSpPr>
          <p:nvPr>
            <p:ph sz="half" idx="1"/>
          </p:nvPr>
        </p:nvSpPr>
        <p:spPr/>
        <p:txBody>
          <a:bodyPr/>
          <a:lstStyle/>
          <a:p>
            <a:endParaRPr lang="ru-RU" dirty="0"/>
          </a:p>
        </p:txBody>
      </p:sp>
      <p:sp>
        <p:nvSpPr>
          <p:cNvPr id="6" name="Объект 5"/>
          <p:cNvSpPr>
            <a:spLocks noGrp="1"/>
          </p:cNvSpPr>
          <p:nvPr>
            <p:ph sz="half" idx="2"/>
          </p:nvPr>
        </p:nvSpPr>
        <p:spPr/>
        <p:txBody>
          <a:bodyPr/>
          <a:lstStyle/>
          <a:p>
            <a:endParaRPr lang="ru-RU" dirty="0"/>
          </a:p>
        </p:txBody>
      </p:sp>
      <p:pic>
        <p:nvPicPr>
          <p:cNvPr id="4098" name="Picture 2" descr="D:\DocC\Desctop\271251542_215712324110115_1558786060015997961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752599"/>
            <a:ext cx="3886200" cy="4322465"/>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D:\DocC\Desctop\271635989_1113054356124806_113519774532457788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752599"/>
            <a:ext cx="4038600" cy="4322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636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pPr algn="ctr"/>
            <a:r>
              <a:rPr lang="ro-RO" dirty="0"/>
              <a:t>Str. Bulgară colț cu str. M. Varlaam, 58</a:t>
            </a:r>
            <a:endParaRPr lang="ru-RU" dirty="0"/>
          </a:p>
        </p:txBody>
      </p:sp>
      <p:sp>
        <p:nvSpPr>
          <p:cNvPr id="6" name="Объект 5"/>
          <p:cNvSpPr>
            <a:spLocks noGrp="1"/>
          </p:cNvSpPr>
          <p:nvPr>
            <p:ph sz="half" idx="1"/>
          </p:nvPr>
        </p:nvSpPr>
        <p:spPr/>
        <p:txBody>
          <a:bodyPr/>
          <a:lstStyle/>
          <a:p>
            <a:endParaRPr lang="ru-RU" dirty="0"/>
          </a:p>
        </p:txBody>
      </p:sp>
      <p:sp>
        <p:nvSpPr>
          <p:cNvPr id="7" name="Объект 6"/>
          <p:cNvSpPr>
            <a:spLocks noGrp="1"/>
          </p:cNvSpPr>
          <p:nvPr>
            <p:ph sz="half" idx="2"/>
          </p:nvPr>
        </p:nvSpPr>
        <p:spPr/>
        <p:txBody>
          <a:bodyPr/>
          <a:lstStyle/>
          <a:p>
            <a:endParaRPr lang="ru-RU"/>
          </a:p>
        </p:txBody>
      </p:sp>
      <p:pic>
        <p:nvPicPr>
          <p:cNvPr id="5122" name="Picture 2" descr="D:\DocC\Desctop\271382088_4926616920732335_8185996795814029791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752600"/>
            <a:ext cx="4114800" cy="43434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D:\DocC\Desctop\271389476_1000389574191631_5026653137019899386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752600"/>
            <a:ext cx="3733800"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2231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pPr algn="ctr"/>
            <a:r>
              <a:rPr lang="ro-RO" dirty="0"/>
              <a:t>Str. N. </a:t>
            </a:r>
            <a:r>
              <a:rPr lang="ro-RO" dirty="0" err="1"/>
              <a:t>Testemițanu</a:t>
            </a:r>
            <a:r>
              <a:rPr lang="ro-RO" dirty="0"/>
              <a:t> colț cu str. V. </a:t>
            </a:r>
            <a:r>
              <a:rPr lang="ro-RO" dirty="0" err="1"/>
              <a:t>Korolenco</a:t>
            </a:r>
            <a:endParaRPr lang="ru-RU" dirty="0"/>
          </a:p>
        </p:txBody>
      </p:sp>
      <p:sp>
        <p:nvSpPr>
          <p:cNvPr id="7" name="Объект 6"/>
          <p:cNvSpPr>
            <a:spLocks noGrp="1"/>
          </p:cNvSpPr>
          <p:nvPr>
            <p:ph sz="half" idx="1"/>
          </p:nvPr>
        </p:nvSpPr>
        <p:spPr/>
        <p:txBody>
          <a:bodyPr/>
          <a:lstStyle/>
          <a:p>
            <a:endParaRPr lang="ru-RU"/>
          </a:p>
        </p:txBody>
      </p:sp>
      <p:sp>
        <p:nvSpPr>
          <p:cNvPr id="8" name="Объект 7"/>
          <p:cNvSpPr>
            <a:spLocks noGrp="1"/>
          </p:cNvSpPr>
          <p:nvPr>
            <p:ph sz="half" idx="2"/>
          </p:nvPr>
        </p:nvSpPr>
        <p:spPr/>
        <p:txBody>
          <a:bodyPr/>
          <a:lstStyle/>
          <a:p>
            <a:endParaRPr lang="ru-RU"/>
          </a:p>
        </p:txBody>
      </p:sp>
      <p:pic>
        <p:nvPicPr>
          <p:cNvPr id="6146" name="Picture 2" descr="D:\DocC\Desctop\271423289_645739649883867_164175310525748790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819275"/>
            <a:ext cx="3733800" cy="4191000"/>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D:\DocC\Desctop\271250679_295528669285882_6191044245090054202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752599"/>
            <a:ext cx="4038600" cy="4257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646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sz="2800" dirty="0"/>
              <a:t>Evacuarea stației de așteptare în care se comercializau băuturi alcoolice după orele 22.00, str. Gh. Asachi, 65/1</a:t>
            </a:r>
            <a:endParaRPr lang="ru-RU" sz="2800" dirty="0"/>
          </a:p>
        </p:txBody>
      </p:sp>
      <p:sp>
        <p:nvSpPr>
          <p:cNvPr id="4" name="Объект 3"/>
          <p:cNvSpPr>
            <a:spLocks noGrp="1"/>
          </p:cNvSpPr>
          <p:nvPr>
            <p:ph sz="half" idx="1"/>
          </p:nvPr>
        </p:nvSpPr>
        <p:spPr/>
        <p:txBody>
          <a:bodyPr/>
          <a:lstStyle/>
          <a:p>
            <a:endParaRPr lang="ru-RU" dirty="0"/>
          </a:p>
        </p:txBody>
      </p:sp>
      <p:sp>
        <p:nvSpPr>
          <p:cNvPr id="5" name="Объект 4"/>
          <p:cNvSpPr>
            <a:spLocks noGrp="1"/>
          </p:cNvSpPr>
          <p:nvPr>
            <p:ph sz="half" idx="2"/>
          </p:nvPr>
        </p:nvSpPr>
        <p:spPr/>
        <p:txBody>
          <a:bodyPr/>
          <a:lstStyle/>
          <a:p>
            <a:endParaRPr lang="ru-RU" dirty="0"/>
          </a:p>
        </p:txBody>
      </p:sp>
      <p:pic>
        <p:nvPicPr>
          <p:cNvPr id="7170" name="Picture 2" descr="D:\DocC\Desctop\271277314_342818144326521_1842252141273211916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828800"/>
            <a:ext cx="3886200" cy="4191000"/>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D:\DocC\Desctop\271375441_494080438976811_9139139083701930600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828800"/>
            <a:ext cx="38862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8522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dirty="0">
                <a:solidFill>
                  <a:srgbClr val="FF0000"/>
                </a:solidFill>
              </a:rPr>
              <a:t>1.</a:t>
            </a:r>
            <a:r>
              <a:rPr lang="ro-RO" dirty="0"/>
              <a:t> </a:t>
            </a:r>
            <a:r>
              <a:rPr lang="ro-RO" sz="4000" dirty="0">
                <a:solidFill>
                  <a:srgbClr val="FF0000"/>
                </a:solidFill>
              </a:rPr>
              <a:t>Încălcarea regulilor de comerț</a:t>
            </a:r>
            <a:endParaRPr lang="ru-RU" sz="4000" dirty="0">
              <a:solidFill>
                <a:srgbClr val="FF0000"/>
              </a:solidFill>
            </a:endParaRPr>
          </a:p>
        </p:txBody>
      </p:sp>
      <p:sp>
        <p:nvSpPr>
          <p:cNvPr id="3" name="Объект 2"/>
          <p:cNvSpPr>
            <a:spLocks noGrp="1"/>
          </p:cNvSpPr>
          <p:nvPr>
            <p:ph idx="1"/>
          </p:nvPr>
        </p:nvSpPr>
        <p:spPr>
          <a:xfrm>
            <a:off x="381000" y="1371600"/>
            <a:ext cx="8229600" cy="5249862"/>
          </a:xfrm>
        </p:spPr>
        <p:txBody>
          <a:bodyPr/>
          <a:lstStyle/>
          <a:p>
            <a:pPr algn="just"/>
            <a:r>
              <a:rPr lang="ro-RO" b="1" dirty="0"/>
              <a:t>Problema primordială a Secției</a:t>
            </a:r>
            <a:r>
              <a:rPr lang="ro-RO" dirty="0"/>
              <a:t>, în acest sens zilnic sunt desfășurate măsuri întru lichidarea comerțului ilicit. Scopul acestor măsuri este de a atenționa persoanele fizice cât și juridice întru necesitatea desfășurării activității de comerț strict în spațiile autorizate. În acest sens, pe parcursul anului 2021 de către colaboratorii Secției Social Economice au fost efectuate 705 razii în sector.</a:t>
            </a:r>
            <a:endParaRPr lang="ru-RU" dirty="0"/>
          </a:p>
        </p:txBody>
      </p:sp>
    </p:spTree>
    <p:extLst>
      <p:ext uri="{BB962C8B-B14F-4D97-AF65-F5344CB8AC3E}">
        <p14:creationId xmlns:p14="http://schemas.microsoft.com/office/powerpoint/2010/main" val="2622481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sz="3200" dirty="0"/>
              <a:t>Evacuarea tonetei ce comercializa pop-corn în Parcul Valea Morilor</a:t>
            </a:r>
            <a:endParaRPr lang="ru-RU" sz="3200" dirty="0"/>
          </a:p>
        </p:txBody>
      </p:sp>
      <p:sp>
        <p:nvSpPr>
          <p:cNvPr id="3" name="Объект 2"/>
          <p:cNvSpPr>
            <a:spLocks noGrp="1"/>
          </p:cNvSpPr>
          <p:nvPr>
            <p:ph sz="half" idx="1"/>
          </p:nvPr>
        </p:nvSpPr>
        <p:spPr/>
        <p:txBody>
          <a:bodyPr/>
          <a:lstStyle/>
          <a:p>
            <a:endParaRPr lang="ru-RU" dirty="0"/>
          </a:p>
        </p:txBody>
      </p:sp>
      <p:sp>
        <p:nvSpPr>
          <p:cNvPr id="4" name="Объект 3"/>
          <p:cNvSpPr>
            <a:spLocks noGrp="1"/>
          </p:cNvSpPr>
          <p:nvPr>
            <p:ph sz="half" idx="2"/>
          </p:nvPr>
        </p:nvSpPr>
        <p:spPr/>
        <p:txBody>
          <a:bodyPr/>
          <a:lstStyle/>
          <a:p>
            <a:endParaRPr lang="ru-RU" dirty="0"/>
          </a:p>
        </p:txBody>
      </p:sp>
      <p:pic>
        <p:nvPicPr>
          <p:cNvPr id="8194" name="Picture 2" descr="D:\DocC\Desctop\271447870_617333316192195_2218442498998292533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752600"/>
            <a:ext cx="3962400" cy="4343400"/>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D:\DocC\Desctop\271353620_1105707516635917_7308600041028905041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752600"/>
            <a:ext cx="4114800"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04452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57200" y="152400"/>
            <a:ext cx="7543800" cy="5978525"/>
          </a:xfrm>
        </p:spPr>
        <p:txBody>
          <a:bodyPr/>
          <a:lstStyle/>
          <a:p>
            <a:pPr algn="just"/>
            <a:r>
              <a:rPr lang="ro-RO" sz="2400" dirty="0"/>
              <a:t>Având în vedere necesitatea gestionării și valorificării eficiente a terenurilor proprietate municipală, în scopul asigurării realizării Planului de implementare a Conceptului privind desfășurarea comerțului ambulant în or. Chișinău, aprobat prin decizia CMC nr. 12/1 din 23.07.2020, întru sistematizarea acțiunilor întreprinse, orientate spre stimularea comerțului ambulant organizat și modern și dezvoltarea concurenței loiale, inclusiv a necesității de acumulare a mijloacelor financiare în bugetul </a:t>
            </a:r>
            <a:r>
              <a:rPr lang="en-US" sz="2400" dirty="0"/>
              <a:t>local</a:t>
            </a:r>
            <a:r>
              <a:rPr lang="ro-RO" sz="2400" dirty="0"/>
              <a:t> și nemijlocit prevederile Deciziei 17/6 din 01.10.2020 „Cu privire la aprobarea Regulamentului privind licitațiile cu strigare pentru obținerea dreptului de a încheia un contract privind amplasarea unității de comerț ambulant stradal pe teritoriul municipiului Chișinău”.</a:t>
            </a:r>
            <a:endParaRPr lang="ru-RU" sz="2400" dirty="0"/>
          </a:p>
        </p:txBody>
      </p:sp>
    </p:spTree>
    <p:extLst>
      <p:ext uri="{BB962C8B-B14F-4D97-AF65-F5344CB8AC3E}">
        <p14:creationId xmlns:p14="http://schemas.microsoft.com/office/powerpoint/2010/main" val="28082403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85800"/>
            <a:ext cx="7315200" cy="5445125"/>
          </a:xfrm>
        </p:spPr>
        <p:txBody>
          <a:bodyPr/>
          <a:lstStyle/>
          <a:p>
            <a:pPr marL="0" indent="0" algn="just">
              <a:buNone/>
            </a:pPr>
            <a:r>
              <a:rPr lang="ro-RO" dirty="0"/>
              <a:t>Datorită faptului că adresele propuse spre aprobare către Consiliul Municipal Chișinău și ulterior supuse licitației, au fost analizate minuțios de către Secția Social Economică atât din punct de vedere economic, social, strategic, în bugetului municipiului Chișinău a parvenit suma de </a:t>
            </a:r>
            <a:r>
              <a:rPr lang="ro-RO" dirty="0">
                <a:solidFill>
                  <a:srgbClr val="FF0000"/>
                </a:solidFill>
              </a:rPr>
              <a:t>14.022.565</a:t>
            </a:r>
            <a:r>
              <a:rPr lang="ro-RO" dirty="0"/>
              <a:t> lei, plăți obținute în urma încheierii contractelor privind amplasarea unităților de comerț ambulant stradal pe teritoriul municipiului Chișinău.</a:t>
            </a:r>
          </a:p>
          <a:p>
            <a:pPr marL="0" indent="0">
              <a:buNone/>
            </a:pPr>
            <a:endParaRPr lang="ru-RU" dirty="0"/>
          </a:p>
        </p:txBody>
      </p:sp>
    </p:spTree>
    <p:extLst>
      <p:ext uri="{BB962C8B-B14F-4D97-AF65-F5344CB8AC3E}">
        <p14:creationId xmlns:p14="http://schemas.microsoft.com/office/powerpoint/2010/main" val="2326532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457200" y="381000"/>
            <a:ext cx="7543800" cy="5749925"/>
          </a:xfrm>
        </p:spPr>
        <p:txBody>
          <a:bodyPr/>
          <a:lstStyle/>
          <a:p>
            <a:pPr marL="0" indent="0">
              <a:buNone/>
            </a:pPr>
            <a:endParaRPr lang="ro-RO" dirty="0"/>
          </a:p>
          <a:p>
            <a:pPr marL="0" indent="0" algn="ctr">
              <a:buNone/>
            </a:pPr>
            <a:r>
              <a:rPr lang="fr-FR" dirty="0"/>
              <a:t>În acest context au fost elaborate și înaint</a:t>
            </a:r>
            <a:r>
              <a:rPr lang="ro-RO" dirty="0"/>
              <a:t>at</a:t>
            </a:r>
            <a:r>
              <a:rPr lang="fr-FR" dirty="0"/>
              <a:t>e către Comisia de licitație 39 de scheme </a:t>
            </a:r>
            <a:r>
              <a:rPr lang="ro-RO" dirty="0"/>
              <a:t>de amplasamente </a:t>
            </a:r>
            <a:r>
              <a:rPr lang="fr-FR" dirty="0"/>
              <a:t>prestabilite</a:t>
            </a:r>
            <a:r>
              <a:rPr lang="ro-RO" dirty="0"/>
              <a:t> spre aprobare.</a:t>
            </a:r>
          </a:p>
          <a:p>
            <a:endParaRPr lang="ru-RU" dirty="0"/>
          </a:p>
        </p:txBody>
      </p:sp>
      <p:pic>
        <p:nvPicPr>
          <p:cNvPr id="92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819400"/>
            <a:ext cx="4953000" cy="3200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62312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04800"/>
            <a:ext cx="7467600" cy="5826125"/>
          </a:xfrm>
        </p:spPr>
        <p:txBody>
          <a:bodyPr/>
          <a:lstStyle/>
          <a:p>
            <a:pPr marL="0" indent="0">
              <a:buNone/>
            </a:pPr>
            <a:r>
              <a:rPr lang="ro-RO" dirty="0"/>
              <a:t>În urma organizării și desfășurării licitației, în sectorul Centru au fost adjudecate cu titlu de folosință pe o perioadă de 5 ani: 12 locații, cu elaborarea/eliberarea a 12 scheme de amplasare individualizate.</a:t>
            </a:r>
          </a:p>
          <a:p>
            <a:pPr marL="0" indent="0">
              <a:buNone/>
            </a:pPr>
            <a:endParaRPr lang="ro-RO" dirty="0"/>
          </a:p>
          <a:p>
            <a:pPr marL="0" indent="0">
              <a:buNone/>
            </a:pPr>
            <a:endParaRPr lang="ru-RU"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667000"/>
            <a:ext cx="411480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3124200"/>
            <a:ext cx="3214255" cy="2209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30094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6200"/>
            <a:ext cx="7543800" cy="1341438"/>
          </a:xfrm>
        </p:spPr>
        <p:txBody>
          <a:bodyPr/>
          <a:lstStyle/>
          <a:p>
            <a:pPr algn="ctr"/>
            <a:r>
              <a:rPr lang="ro-RO" sz="2800" dirty="0">
                <a:solidFill>
                  <a:srgbClr val="FF0000"/>
                </a:solidFill>
              </a:rPr>
              <a:t>4. Examinarea și soluționarea corespondenței parvenite în cadrul Secției</a:t>
            </a:r>
            <a:endParaRPr lang="ru-RU" sz="2800" dirty="0">
              <a:solidFill>
                <a:srgbClr val="FF0000"/>
              </a:solidFill>
            </a:endParaRPr>
          </a:p>
        </p:txBody>
      </p:sp>
      <p:sp>
        <p:nvSpPr>
          <p:cNvPr id="3" name="Объект 2"/>
          <p:cNvSpPr>
            <a:spLocks noGrp="1"/>
          </p:cNvSpPr>
          <p:nvPr>
            <p:ph idx="1"/>
          </p:nvPr>
        </p:nvSpPr>
        <p:spPr>
          <a:xfrm>
            <a:off x="457199" y="1719262"/>
            <a:ext cx="8505825" cy="4910137"/>
          </a:xfrm>
        </p:spPr>
        <p:txBody>
          <a:bodyPr/>
          <a:lstStyle/>
          <a:p>
            <a:pPr marL="0" indent="0">
              <a:buNone/>
            </a:pPr>
            <a:r>
              <a:rPr lang="ro-RO" dirty="0"/>
              <a:t>O altă sarcină de bază a Secției este atribuită soluționării plângerilor, sesizărilor, cererilor cetățenilor. La capitolul dat, Secția Social Economică pe parcursul anului 2021, a examinat 966 de materiale, </a:t>
            </a:r>
          </a:p>
          <a:p>
            <a:pPr marL="0" indent="0">
              <a:buNone/>
            </a:pPr>
            <a:r>
              <a:rPr lang="ro-RO" dirty="0"/>
              <a:t>după cum urmează:</a:t>
            </a:r>
            <a:endParaRPr lang="ru-RU" dirty="0"/>
          </a:p>
        </p:txBody>
      </p:sp>
      <p:sp>
        <p:nvSpPr>
          <p:cNvPr id="4" name="AutoShape 2" descr="Peste 100 de petiţii, depuse la Agenţia pentru Protecţia Consumatorulu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3962400"/>
            <a:ext cx="3324225"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Стрелка вправо 5"/>
          <p:cNvSpPr/>
          <p:nvPr/>
        </p:nvSpPr>
        <p:spPr>
          <a:xfrm>
            <a:off x="914400" y="5029200"/>
            <a:ext cx="4114800" cy="1447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1459540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4210494440"/>
              </p:ext>
            </p:extLst>
          </p:nvPr>
        </p:nvGraphicFramePr>
        <p:xfrm>
          <a:off x="457200" y="685800"/>
          <a:ext cx="7924800" cy="544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Схема 4"/>
          <p:cNvGraphicFramePr/>
          <p:nvPr>
            <p:extLst>
              <p:ext uri="{D42A27DB-BD31-4B8C-83A1-F6EECF244321}">
                <p14:modId xmlns:p14="http://schemas.microsoft.com/office/powerpoint/2010/main" val="516352379"/>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Схема 5"/>
          <p:cNvGraphicFramePr/>
          <p:nvPr>
            <p:extLst>
              <p:ext uri="{D42A27DB-BD31-4B8C-83A1-F6EECF244321}">
                <p14:modId xmlns:p14="http://schemas.microsoft.com/office/powerpoint/2010/main" val="663848795"/>
              </p:ext>
            </p:extLst>
          </p:nvPr>
        </p:nvGraphicFramePr>
        <p:xfrm>
          <a:off x="457200" y="304800"/>
          <a:ext cx="8001000" cy="51562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785828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702196745"/>
              </p:ext>
            </p:extLst>
          </p:nvPr>
        </p:nvGraphicFramePr>
        <p:xfrm>
          <a:off x="457200" y="609600"/>
          <a:ext cx="8229600" cy="5521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721110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122238"/>
            <a:ext cx="4114800" cy="1096962"/>
          </a:xfrm>
        </p:spPr>
        <p:txBody>
          <a:bodyPr/>
          <a:lstStyle/>
          <a:p>
            <a:pPr algn="ctr"/>
            <a:r>
              <a:rPr lang="ro-RO" dirty="0">
                <a:solidFill>
                  <a:srgbClr val="FF0000"/>
                </a:solidFill>
              </a:rPr>
              <a:t>5. Terase</a:t>
            </a:r>
            <a:endParaRPr lang="ru-RU" dirty="0">
              <a:solidFill>
                <a:srgbClr val="FF0000"/>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194732255"/>
              </p:ext>
            </p:extLst>
          </p:nvPr>
        </p:nvGraphicFramePr>
        <p:xfrm>
          <a:off x="457200" y="1719263"/>
          <a:ext cx="8229600" cy="44116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03105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pPr algn="ctr"/>
            <a:r>
              <a:rPr lang="ro-RO" dirty="0"/>
              <a:t>Evacuare terasă din str. A. Pușkin</a:t>
            </a:r>
            <a:endParaRPr lang="ru-RU" dirty="0"/>
          </a:p>
        </p:txBody>
      </p:sp>
      <p:sp>
        <p:nvSpPr>
          <p:cNvPr id="3" name="Объект 2"/>
          <p:cNvSpPr>
            <a:spLocks noGrp="1"/>
          </p:cNvSpPr>
          <p:nvPr>
            <p:ph sz="half" idx="1"/>
          </p:nvPr>
        </p:nvSpPr>
        <p:spPr/>
        <p:txBody>
          <a:bodyPr/>
          <a:lstStyle/>
          <a:p>
            <a:pPr marL="0" indent="0" algn="just">
              <a:buNone/>
            </a:pPr>
            <a:r>
              <a:rPr lang="en-US" dirty="0"/>
              <a:t>	</a:t>
            </a:r>
            <a:endParaRPr lang="ru-RU" dirty="0"/>
          </a:p>
        </p:txBody>
      </p:sp>
      <p:sp>
        <p:nvSpPr>
          <p:cNvPr id="8" name="Объект 7"/>
          <p:cNvSpPr>
            <a:spLocks noGrp="1"/>
          </p:cNvSpPr>
          <p:nvPr>
            <p:ph sz="half" idx="2"/>
          </p:nvPr>
        </p:nvSpPr>
        <p:spPr/>
        <p:txBody>
          <a:bodyPr/>
          <a:lstStyle/>
          <a:p>
            <a:endParaRPr lang="ru-RU" dirty="0"/>
          </a:p>
        </p:txBody>
      </p:sp>
      <p:pic>
        <p:nvPicPr>
          <p:cNvPr id="9218" name="Picture 2" descr="D:\DocC\Desctop\271743919_1612805489072510_8227305153567256659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600200"/>
            <a:ext cx="3962400" cy="4343400"/>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D:\DocC\Desctop\271727560_294663226051182_8434417700371701681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600200"/>
            <a:ext cx="4038600" cy="4352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0398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6200" y="114300"/>
            <a:ext cx="3581399" cy="4267200"/>
          </a:xfrm>
        </p:spPr>
      </p:pic>
      <p:sp>
        <p:nvSpPr>
          <p:cNvPr id="5" name="Выгнутая влево стрелка 4"/>
          <p:cNvSpPr/>
          <p:nvPr/>
        </p:nvSpPr>
        <p:spPr>
          <a:xfrm>
            <a:off x="3752850" y="2343150"/>
            <a:ext cx="1905000" cy="16002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400" y="1371600"/>
            <a:ext cx="3143250" cy="464820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2" name="Скругленный прямоугольник 1"/>
          <p:cNvSpPr/>
          <p:nvPr/>
        </p:nvSpPr>
        <p:spPr>
          <a:xfrm flipH="1">
            <a:off x="533400" y="4876800"/>
            <a:ext cx="25908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Str. </a:t>
            </a:r>
            <a:r>
              <a:rPr lang="en-US"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Armeneasc</a:t>
            </a:r>
            <a:r>
              <a:rPr lang="ro-RO"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ă, </a:t>
            </a:r>
            <a:r>
              <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42</a:t>
            </a:r>
            <a:endPar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9774119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dirty="0"/>
              <a:t>Evacuare terasei din Bd. Ștefan cel Mare și Sfânt, nr.8</a:t>
            </a:r>
            <a:endParaRPr lang="ru-RU" dirty="0"/>
          </a:p>
        </p:txBody>
      </p:sp>
      <p:sp>
        <p:nvSpPr>
          <p:cNvPr id="3" name="Объект 2"/>
          <p:cNvSpPr>
            <a:spLocks noGrp="1"/>
          </p:cNvSpPr>
          <p:nvPr>
            <p:ph sz="half" idx="1"/>
          </p:nvPr>
        </p:nvSpPr>
        <p:spPr/>
        <p:txBody>
          <a:bodyPr/>
          <a:lstStyle/>
          <a:p>
            <a:endParaRPr lang="ru-RU" dirty="0"/>
          </a:p>
        </p:txBody>
      </p:sp>
      <p:pic>
        <p:nvPicPr>
          <p:cNvPr id="5" name="Объект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00600" y="1676400"/>
            <a:ext cx="3810000" cy="438149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0242" name="Picture 2" descr="D:\DocC\Desctop\271388595_342070817763878_5016490632969574262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676400"/>
            <a:ext cx="3962400" cy="43815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92160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pPr algn="ctr"/>
            <a:r>
              <a:rPr lang="ro-RO" sz="2800" dirty="0"/>
              <a:t>Sancționarea agenților economici ce prestează servicii de alimentație publică la terase în lipsa actelor permisive</a:t>
            </a:r>
            <a:endParaRPr lang="ru-RU" sz="2800" dirty="0"/>
          </a:p>
        </p:txBody>
      </p:sp>
      <p:graphicFrame>
        <p:nvGraphicFramePr>
          <p:cNvPr id="7" name="Объект 6"/>
          <p:cNvGraphicFramePr>
            <a:graphicFrameLocks noGrp="1"/>
          </p:cNvGraphicFramePr>
          <p:nvPr>
            <p:ph idx="1"/>
            <p:extLst>
              <p:ext uri="{D42A27DB-BD31-4B8C-83A1-F6EECF244321}">
                <p14:modId xmlns:p14="http://schemas.microsoft.com/office/powerpoint/2010/main" val="644636605"/>
              </p:ext>
            </p:extLst>
          </p:nvPr>
        </p:nvGraphicFramePr>
        <p:xfrm>
          <a:off x="457200" y="1719263"/>
          <a:ext cx="8229600" cy="44116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41511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sz="3200" dirty="0">
                <a:solidFill>
                  <a:srgbClr val="FF0000"/>
                </a:solidFill>
              </a:rPr>
              <a:t>6</a:t>
            </a:r>
            <a:r>
              <a:rPr lang="en-US" sz="3200" dirty="0">
                <a:solidFill>
                  <a:srgbClr val="FF0000"/>
                </a:solidFill>
              </a:rPr>
              <a:t>. </a:t>
            </a:r>
            <a:r>
              <a:rPr lang="en-US" sz="3200" dirty="0" err="1">
                <a:solidFill>
                  <a:srgbClr val="FF0000"/>
                </a:solidFill>
              </a:rPr>
              <a:t>Organizarea</a:t>
            </a:r>
            <a:r>
              <a:rPr lang="en-US" sz="3200" dirty="0">
                <a:solidFill>
                  <a:srgbClr val="FF0000"/>
                </a:solidFill>
              </a:rPr>
              <a:t> </a:t>
            </a:r>
            <a:r>
              <a:rPr lang="ro-RO" sz="3200" dirty="0">
                <a:solidFill>
                  <a:srgbClr val="FF0000"/>
                </a:solidFill>
              </a:rPr>
              <a:t>și desfășurarea Iarmaroacelor/târgurilor sezoniere</a:t>
            </a:r>
            <a:endParaRPr lang="ru-RU" sz="3200" dirty="0">
              <a:solidFill>
                <a:srgbClr val="FF0000"/>
              </a:solidFill>
            </a:endParaRPr>
          </a:p>
        </p:txBody>
      </p:sp>
      <p:sp>
        <p:nvSpPr>
          <p:cNvPr id="3" name="Объект 2"/>
          <p:cNvSpPr>
            <a:spLocks noGrp="1"/>
          </p:cNvSpPr>
          <p:nvPr>
            <p:ph idx="1"/>
          </p:nvPr>
        </p:nvSpPr>
        <p:spPr/>
        <p:txBody>
          <a:bodyPr/>
          <a:lstStyle/>
          <a:p>
            <a:pPr marL="0" indent="0" algn="ctr">
              <a:buNone/>
            </a:pPr>
            <a:r>
              <a:rPr lang="ro-RO" dirty="0"/>
              <a:t>Conform prevederilor art. 21 din Legea nr. 231 din 23.09.2010„Cu privire la comerțul interior” activitatea de comerț ambulant în cadrul târgurilor, iarmaroacelor, manifestărilor culturale, turistice, sportive și al altor evenimente similare se desfășoară de comerciant în baza permiselor de acces și condițiile stabilite prin dispozițiile primarului/pretorului de sector.</a:t>
            </a:r>
            <a:endParaRPr lang="ru-RU" dirty="0"/>
          </a:p>
        </p:txBody>
      </p:sp>
    </p:spTree>
    <p:extLst>
      <p:ext uri="{BB962C8B-B14F-4D97-AF65-F5344CB8AC3E}">
        <p14:creationId xmlns:p14="http://schemas.microsoft.com/office/powerpoint/2010/main" val="11769216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o-RO" sz="4800" dirty="0"/>
              <a:t>Pe perioada de raport au fost organizate și desfășurate 5 târguri/iarmaroace în cadrul sectorului, după cum urmează: </a:t>
            </a:r>
            <a:endParaRPr lang="ru-RU" sz="4800" dirty="0"/>
          </a:p>
        </p:txBody>
      </p:sp>
      <p:sp>
        <p:nvSpPr>
          <p:cNvPr id="4" name="Стрелка вправо 3"/>
          <p:cNvSpPr/>
          <p:nvPr/>
        </p:nvSpPr>
        <p:spPr>
          <a:xfrm>
            <a:off x="4095750" y="5486400"/>
            <a:ext cx="34290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5733282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dirty="0"/>
              <a:t>„Iarmarocul de Primăvară”</a:t>
            </a:r>
            <a:endParaRPr lang="ru-RU" dirty="0"/>
          </a:p>
        </p:txBody>
      </p:sp>
      <p:pic>
        <p:nvPicPr>
          <p:cNvPr id="6" name="Объект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81000" y="1676400"/>
            <a:ext cx="3962400" cy="487045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Объект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724400" y="1676400"/>
            <a:ext cx="3733799" cy="48768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7024368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dirty="0"/>
              <a:t>„Iarmarocul de Paști”</a:t>
            </a:r>
            <a:endParaRPr lang="ru-RU" dirty="0"/>
          </a:p>
        </p:txBody>
      </p:sp>
      <p:pic>
        <p:nvPicPr>
          <p:cNvPr id="5122"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04800" y="1752600"/>
            <a:ext cx="3962400" cy="43434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123"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495800" y="1676400"/>
            <a:ext cx="38100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90246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dirty="0"/>
              <a:t>„Iarmarocul Agricol 2021”</a:t>
            </a:r>
            <a:endParaRPr lang="ru-RU" dirty="0"/>
          </a:p>
        </p:txBody>
      </p:sp>
      <p:pic>
        <p:nvPicPr>
          <p:cNvPr id="1027" name="Picture 3"/>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66800" y="1905000"/>
            <a:ext cx="69342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02886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dirty="0"/>
              <a:t>„Iarmarocul școlar”</a:t>
            </a:r>
            <a:endParaRPr lang="ru-RU" dirty="0"/>
          </a:p>
        </p:txBody>
      </p:sp>
      <p:pic>
        <p:nvPicPr>
          <p:cNvPr id="614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81000" y="1752600"/>
            <a:ext cx="3962400" cy="4342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8200" y="1752600"/>
            <a:ext cx="40386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25709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dirty="0"/>
              <a:t>„</a:t>
            </a:r>
            <a:r>
              <a:rPr lang="ro-RO" sz="3200" dirty="0"/>
              <a:t>Iarmarocul cu privire la comercializarea brazilor 2021-2022„</a:t>
            </a:r>
            <a:endParaRPr lang="ru-RU" sz="3200" dirty="0"/>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04800" y="1752600"/>
            <a:ext cx="3962400" cy="44196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Объект 3"/>
          <p:cNvSpPr>
            <a:spLocks noGrp="1"/>
          </p:cNvSpPr>
          <p:nvPr>
            <p:ph sz="half" idx="2"/>
          </p:nvPr>
        </p:nvSpPr>
        <p:spPr/>
        <p:txBody>
          <a:bodyPr/>
          <a:lstStyle/>
          <a:p>
            <a:endParaRPr lang="ru-RU" dirty="0"/>
          </a:p>
        </p:txBody>
      </p:sp>
      <p:pic>
        <p:nvPicPr>
          <p:cNvPr id="4098" name="Picture 2" descr="D:\DocC\Desctop\271416927_910645392971759_413559819778561634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676400"/>
            <a:ext cx="40386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78043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57200" y="152400"/>
            <a:ext cx="7772400" cy="5978525"/>
          </a:xfrm>
        </p:spPr>
        <p:txBody>
          <a:bodyPr/>
          <a:lstStyle/>
          <a:p>
            <a:pPr marL="0" indent="0" algn="ctr">
              <a:buNone/>
            </a:pPr>
            <a:r>
              <a:rPr lang="ro-RO" dirty="0"/>
              <a:t>În acest context, în urma cererilor parvenite din partea persoanelor fizice cât și juridice, prin intermediul site-ului e-pretura, au fost elaborate și eliberate 366 de permise de acces conform tematicii respective.</a:t>
            </a:r>
          </a:p>
          <a:p>
            <a:pPr marL="0" indent="0" algn="ctr">
              <a:buNone/>
            </a:pPr>
            <a:r>
              <a:rPr lang="ro-RO" dirty="0"/>
              <a:t>Totodată în conformitate cu Decizia CMC nr. 25/1 din 29.12.2020 „Cu privire la aprobarea și punerea în aplicare a taxelor locale pentru anul 2021”, </a:t>
            </a:r>
            <a:r>
              <a:rPr lang="ro-RO" i="1" u="sng" dirty="0"/>
              <a:t>pentru manifestările care durează de la 8 zile și mai mult se achită o taxă unică în sumă de </a:t>
            </a:r>
            <a:r>
              <a:rPr lang="ro-RO" i="1" u="sng" dirty="0">
                <a:solidFill>
                  <a:srgbClr val="FF0000"/>
                </a:solidFill>
              </a:rPr>
              <a:t>1500 lei.</a:t>
            </a:r>
            <a:endParaRPr lang="ru-RU" i="1" u="sng" dirty="0">
              <a:solidFill>
                <a:srgbClr val="FF0000"/>
              </a:solidFill>
            </a:endParaRPr>
          </a:p>
        </p:txBody>
      </p:sp>
    </p:spTree>
    <p:extLst>
      <p:ext uri="{BB962C8B-B14F-4D97-AF65-F5344CB8AC3E}">
        <p14:creationId xmlns:p14="http://schemas.microsoft.com/office/powerpoint/2010/main" val="3798648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 y="228600"/>
            <a:ext cx="3429000" cy="4953000"/>
          </a:xfrm>
        </p:spPr>
      </p:pic>
      <p:sp>
        <p:nvSpPr>
          <p:cNvPr id="5" name="Выгнутая влево стрелка 4"/>
          <p:cNvSpPr/>
          <p:nvPr/>
        </p:nvSpPr>
        <p:spPr>
          <a:xfrm>
            <a:off x="3810000" y="1752600"/>
            <a:ext cx="1524000" cy="20574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1026" name="Picture 2" descr="D:\DocC\Desctop\271177990_462501238826587_3992188500759698799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676400"/>
            <a:ext cx="3476625" cy="4724400"/>
          </a:xfrm>
          <a:prstGeom prst="rect">
            <a:avLst/>
          </a:prstGeom>
          <a:noFill/>
          <a:extLst>
            <a:ext uri="{909E8E84-426E-40DD-AFC4-6F175D3DCCD1}">
              <a14:hiddenFill xmlns:a14="http://schemas.microsoft.com/office/drawing/2010/main">
                <a:solidFill>
                  <a:srgbClr val="FFFFFF"/>
                </a:solidFill>
              </a14:hiddenFill>
            </a:ext>
          </a:extLst>
        </p:spPr>
      </p:pic>
      <p:sp>
        <p:nvSpPr>
          <p:cNvPr id="6" name="Скругленный прямоугольник 5"/>
          <p:cNvSpPr/>
          <p:nvPr/>
        </p:nvSpPr>
        <p:spPr>
          <a:xfrm>
            <a:off x="762000" y="5715000"/>
            <a:ext cx="31242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b="1" dirty="0">
                <a:solidFill>
                  <a:schemeClr val="tx1"/>
                </a:solidFill>
              </a:rPr>
              <a:t>Bd. Ștefan cel Mare și Sfânt, 10 (teritoriul adiacent SA </a:t>
            </a:r>
            <a:r>
              <a:rPr lang="ro-RO" b="1" dirty="0" err="1">
                <a:solidFill>
                  <a:schemeClr val="tx1"/>
                </a:solidFill>
              </a:rPr>
              <a:t>Moldtelecom</a:t>
            </a:r>
            <a:r>
              <a:rPr lang="ro-RO" b="1" dirty="0">
                <a:solidFill>
                  <a:schemeClr val="tx1"/>
                </a:solidFill>
              </a:rPr>
              <a:t>)</a:t>
            </a:r>
            <a:endParaRPr lang="ru-RU" b="1" dirty="0">
              <a:solidFill>
                <a:schemeClr val="tx1"/>
              </a:solidFill>
            </a:endParaRPr>
          </a:p>
        </p:txBody>
      </p:sp>
    </p:spTree>
    <p:extLst>
      <p:ext uri="{BB962C8B-B14F-4D97-AF65-F5344CB8AC3E}">
        <p14:creationId xmlns:p14="http://schemas.microsoft.com/office/powerpoint/2010/main" val="19944157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33400"/>
            <a:ext cx="7467600" cy="5597525"/>
          </a:xfrm>
        </p:spPr>
        <p:txBody>
          <a:bodyPr/>
          <a:lstStyle/>
          <a:p>
            <a:pPr marL="0" indent="0">
              <a:buNone/>
            </a:pPr>
            <a:r>
              <a:rPr lang="ro-RO" dirty="0"/>
              <a:t>Conform procedurii legale,informația din Registrul electronic este furnizată către Serviciul Fiscal de Stat, autoritate abilitată în administrarea și impozitarea taxelor, care ulterior eliberează chitanțe de plată fiecărui comerciant. </a:t>
            </a:r>
          </a:p>
          <a:p>
            <a:pPr marL="0" indent="0">
              <a:buNone/>
            </a:pPr>
            <a:r>
              <a:rPr lang="ro-RO" dirty="0"/>
              <a:t>Astfel,  </a:t>
            </a:r>
            <a:r>
              <a:rPr lang="ro-RO" sz="4400" dirty="0">
                <a:solidFill>
                  <a:schemeClr val="accent1">
                    <a:lumMod val="50000"/>
                  </a:schemeClr>
                </a:solidFill>
              </a:rPr>
              <a:t>366</a:t>
            </a:r>
            <a:r>
              <a:rPr lang="ro-RO" sz="4400" dirty="0"/>
              <a:t>            </a:t>
            </a:r>
            <a:r>
              <a:rPr lang="ro-RO" sz="4400" dirty="0">
                <a:solidFill>
                  <a:schemeClr val="accent1">
                    <a:lumMod val="50000"/>
                  </a:schemeClr>
                </a:solidFill>
              </a:rPr>
              <a:t>1500</a:t>
            </a:r>
            <a:r>
              <a:rPr lang="ro-RO" sz="4400" dirty="0"/>
              <a:t>          </a:t>
            </a:r>
          </a:p>
          <a:p>
            <a:pPr marL="0" indent="0">
              <a:buNone/>
            </a:pPr>
            <a:r>
              <a:rPr lang="ro-RO" sz="4400" dirty="0">
                <a:solidFill>
                  <a:srgbClr val="FF0000"/>
                </a:solidFill>
              </a:rPr>
              <a:t>	</a:t>
            </a:r>
            <a:r>
              <a:rPr lang="ro-RO" sz="6000" dirty="0">
                <a:solidFill>
                  <a:srgbClr val="FF0000"/>
                </a:solidFill>
              </a:rPr>
              <a:t>549.000 lei                         </a:t>
            </a:r>
          </a:p>
        </p:txBody>
      </p:sp>
      <p:sp>
        <p:nvSpPr>
          <p:cNvPr id="4" name="Умножение 3"/>
          <p:cNvSpPr/>
          <p:nvPr/>
        </p:nvSpPr>
        <p:spPr>
          <a:xfrm>
            <a:off x="3009900" y="3429000"/>
            <a:ext cx="1143000" cy="914400"/>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Равно 4"/>
          <p:cNvSpPr/>
          <p:nvPr/>
        </p:nvSpPr>
        <p:spPr>
          <a:xfrm>
            <a:off x="6248400" y="3505200"/>
            <a:ext cx="1447800" cy="6858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4648200"/>
            <a:ext cx="19050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51053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p:cNvGraphicFramePr>
            <a:graphicFrameLocks noGrp="1"/>
          </p:cNvGraphicFramePr>
          <p:nvPr>
            <p:ph idx="1"/>
            <p:extLst>
              <p:ext uri="{D42A27DB-BD31-4B8C-83A1-F6EECF244321}">
                <p14:modId xmlns:p14="http://schemas.microsoft.com/office/powerpoint/2010/main" val="2908414122"/>
              </p:ext>
            </p:extLst>
          </p:nvPr>
        </p:nvGraphicFramePr>
        <p:xfrm>
          <a:off x="457200" y="381000"/>
          <a:ext cx="8229600" cy="6324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546033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85800"/>
            <a:ext cx="7239000" cy="5445125"/>
          </a:xfrm>
        </p:spPr>
        <p:txBody>
          <a:bodyPr/>
          <a:lstStyle/>
          <a:p>
            <a:pPr marL="0" indent="0" algn="ctr">
              <a:buNone/>
            </a:pPr>
            <a:r>
              <a:rPr lang="ro-RO" sz="6600" dirty="0">
                <a:solidFill>
                  <a:srgbClr val="FF0000"/>
                </a:solidFill>
              </a:rPr>
              <a:t>7. Acțiuni cu caracter social organizate în sector</a:t>
            </a:r>
            <a:endParaRPr lang="ru-RU" sz="6600" dirty="0"/>
          </a:p>
        </p:txBody>
      </p:sp>
    </p:spTree>
    <p:extLst>
      <p:ext uri="{BB962C8B-B14F-4D97-AF65-F5344CB8AC3E}">
        <p14:creationId xmlns:p14="http://schemas.microsoft.com/office/powerpoint/2010/main" val="29971879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dirty="0"/>
              <a:t>Cu ocazia Sfintelor Sărbători de Paști </a:t>
            </a:r>
            <a:endParaRPr lang="ru-RU" dirty="0"/>
          </a:p>
        </p:txBody>
      </p:sp>
      <p:sp>
        <p:nvSpPr>
          <p:cNvPr id="4" name="Объект 3"/>
          <p:cNvSpPr>
            <a:spLocks noGrp="1"/>
          </p:cNvSpPr>
          <p:nvPr>
            <p:ph sz="half" idx="1"/>
          </p:nvPr>
        </p:nvSpPr>
        <p:spPr/>
        <p:txBody>
          <a:bodyPr/>
          <a:lstStyle/>
          <a:p>
            <a:pPr marL="0" indent="0">
              <a:buNone/>
            </a:pPr>
            <a:r>
              <a:rPr lang="ro-RO" dirty="0"/>
              <a:t>În cadrul Campaniei de Paști, în parteneriat cu mai mulți agenți economici din sector au fost adunate și distribuite 20 de pachete cu produse alimentare „Asociației Veteranilor de Război”.</a:t>
            </a:r>
            <a:endParaRPr lang="ru-RU" dirty="0"/>
          </a:p>
        </p:txBody>
      </p:sp>
      <p:sp>
        <p:nvSpPr>
          <p:cNvPr id="5" name="Объект 4"/>
          <p:cNvSpPr>
            <a:spLocks noGrp="1"/>
          </p:cNvSpPr>
          <p:nvPr>
            <p:ph sz="half" idx="2"/>
          </p:nvPr>
        </p:nvSpPr>
        <p:spPr/>
        <p:txBody>
          <a:bodyPr/>
          <a:lstStyle/>
          <a:p>
            <a:endParaRPr lang="ru-RU"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1752600"/>
            <a:ext cx="41910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814978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dirty="0"/>
              <a:t>„</a:t>
            </a:r>
            <a:r>
              <a:rPr lang="ro-RO" sz="3600" dirty="0"/>
              <a:t>Mă implic în educația ta”</a:t>
            </a:r>
            <a:endParaRPr lang="ru-RU" sz="3600" dirty="0"/>
          </a:p>
        </p:txBody>
      </p:sp>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87800" y="342106"/>
            <a:ext cx="4286250" cy="5715000"/>
          </a:xfrm>
        </p:spPr>
      </p:pic>
      <p:sp>
        <p:nvSpPr>
          <p:cNvPr id="8" name="Текст 7"/>
          <p:cNvSpPr>
            <a:spLocks noGrp="1"/>
          </p:cNvSpPr>
          <p:nvPr>
            <p:ph type="body" sz="half" idx="2"/>
          </p:nvPr>
        </p:nvSpPr>
        <p:spPr/>
        <p:txBody>
          <a:bodyPr/>
          <a:lstStyle/>
          <a:p>
            <a:r>
              <a:rPr lang="ro-RO" sz="2400" dirty="0"/>
              <a:t>În cadrul campaniei de caritate „Mă implic în educația ta” realizată în ajunul anului școlar 2021, 20 de familii social vulnerabile a căror copii merg în clasa a - I - a , au beneficiat de ghiozdane cu rechizite școlare.</a:t>
            </a:r>
            <a:endParaRPr lang="ru-RU" sz="2400" dirty="0"/>
          </a:p>
        </p:txBody>
      </p:sp>
    </p:spTree>
    <p:extLst>
      <p:ext uri="{BB962C8B-B14F-4D97-AF65-F5344CB8AC3E}">
        <p14:creationId xmlns:p14="http://schemas.microsoft.com/office/powerpoint/2010/main" val="463050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28600" y="800100"/>
            <a:ext cx="4343399" cy="5524500"/>
          </a:xfrm>
        </p:spPr>
      </p:pic>
      <p:pic>
        <p:nvPicPr>
          <p:cNvPr id="9" name="Объект 8"/>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013126" y="762000"/>
            <a:ext cx="3902274" cy="5562600"/>
          </a:xfrm>
        </p:spPr>
      </p:pic>
    </p:spTree>
    <p:extLst>
      <p:ext uri="{BB962C8B-B14F-4D97-AF65-F5344CB8AC3E}">
        <p14:creationId xmlns:p14="http://schemas.microsoft.com/office/powerpoint/2010/main" val="29803122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o-RO" dirty="0">
                <a:solidFill>
                  <a:srgbClr val="FF0000"/>
                </a:solidFill>
              </a:rPr>
              <a:t>	8. Registrul de Reclamații</a:t>
            </a:r>
            <a:endParaRPr lang="ru-RU" dirty="0">
              <a:solidFill>
                <a:srgbClr val="FF0000"/>
              </a:solidFill>
            </a:endParaRPr>
          </a:p>
        </p:txBody>
      </p:sp>
      <p:sp>
        <p:nvSpPr>
          <p:cNvPr id="6" name="Объект 5"/>
          <p:cNvSpPr>
            <a:spLocks noGrp="1"/>
          </p:cNvSpPr>
          <p:nvPr>
            <p:ph idx="1"/>
          </p:nvPr>
        </p:nvSpPr>
        <p:spPr>
          <a:xfrm>
            <a:off x="457200" y="1719262"/>
            <a:ext cx="8229600" cy="4833937"/>
          </a:xfrm>
        </p:spPr>
        <p:txBody>
          <a:bodyPr/>
          <a:lstStyle/>
          <a:p>
            <a:pPr marL="0" indent="0">
              <a:buNone/>
            </a:pPr>
            <a:r>
              <a:rPr lang="ro-RO" sz="1000" b="1" dirty="0">
                <a:latin typeface="Times New Roman" panose="02020603050405020304" pitchFamily="18" charset="0"/>
                <a:cs typeface="Times New Roman" panose="02020603050405020304" pitchFamily="18" charset="0"/>
              </a:rPr>
              <a:t>	</a:t>
            </a:r>
            <a:br>
              <a:rPr lang="vi-VN" sz="1000" b="1" dirty="0">
                <a:latin typeface="Times New Roman" panose="02020603050405020304" pitchFamily="18" charset="0"/>
                <a:cs typeface="Times New Roman" panose="02020603050405020304" pitchFamily="18" charset="0"/>
              </a:rPr>
            </a:br>
            <a:r>
              <a:rPr lang="vi-VN" sz="1000" b="1" dirty="0">
                <a:latin typeface="Times New Roman" panose="02020603050405020304" pitchFamily="18" charset="0"/>
                <a:cs typeface="Times New Roman" panose="02020603050405020304" pitchFamily="18" charset="0"/>
              </a:rPr>
              <a:t>   </a:t>
            </a:r>
            <a:r>
              <a:rPr lang="ro-RO" sz="1000" b="1" dirty="0">
                <a:latin typeface="Times New Roman" panose="02020603050405020304" pitchFamily="18" charset="0"/>
                <a:cs typeface="Times New Roman" panose="02020603050405020304" pitchFamily="18" charset="0"/>
              </a:rPr>
              <a:t>	</a:t>
            </a:r>
            <a:r>
              <a:rPr lang="vi-VN" sz="1000" b="1" dirty="0">
                <a:latin typeface="Times New Roman" panose="02020603050405020304" pitchFamily="18" charset="0"/>
                <a:cs typeface="Times New Roman" panose="02020603050405020304" pitchFamily="18" charset="0"/>
              </a:rPr>
              <a:t> </a:t>
            </a:r>
            <a:r>
              <a:rPr lang="vi-VN" sz="1100" b="1" dirty="0">
                <a:latin typeface="Times New Roman" panose="02020603050405020304" pitchFamily="18" charset="0"/>
                <a:cs typeface="Times New Roman" panose="02020603050405020304" pitchFamily="18" charset="0"/>
              </a:rPr>
              <a:t>Conform prevederilor Hotărârii de Guvern nr. 1141 din 04.10.2006 pentru aprobarea Regulamentului cu privire la modul de gestionare a Registrului de reclamaţii, Legii nr. 105-XV din 13 martie 2003 privind protecţia consumatorilor toţi agenţii economici, care desfăşoară activitate de comerţ cu amănuntul sau prestează servicii populaţiei, sânt obligaţi să înregistreze pretenţiile şi reclamaţiile consumatorilor în Registrul de reclamaţii.</a:t>
            </a:r>
          </a:p>
          <a:p>
            <a:r>
              <a:rPr lang="vi-VN" sz="1100" b="1" dirty="0">
                <a:latin typeface="Times New Roman" panose="02020603050405020304" pitchFamily="18" charset="0"/>
                <a:cs typeface="Times New Roman" panose="02020603050405020304" pitchFamily="18" charset="0"/>
              </a:rPr>
              <a:t>    În temeiul dispoziţiei Primarului general interimar al municipiului Chişinău nr. 73-d din 5 februarie 2007 „Cu privire la Registrul de reclamaţii”:</a:t>
            </a:r>
          </a:p>
          <a:p>
            <a:r>
              <a:rPr lang="vi-VN" sz="1100" b="1" i="1" dirty="0">
                <a:latin typeface="Times New Roman" panose="02020603050405020304" pitchFamily="18" charset="0"/>
                <a:cs typeface="Times New Roman" panose="02020603050405020304" pitchFamily="18" charset="0"/>
              </a:rPr>
              <a:t>Înregistrarea şi contrasemnarea Registrelor de reclamaţii ale agenţilor economici care desfăşoară activitatea de comerţ cu amănuntul sau prestează servicii sociale populaţiei pe teritoriul municipiului Chişinău exercită Direcţia generală comerţ, alimentaţie publică şi prestări servicii a Consiliului municipal Chişinău.</a:t>
            </a:r>
            <a:endParaRPr lang="vi-VN" sz="1100" b="1" dirty="0">
              <a:latin typeface="Times New Roman" panose="02020603050405020304" pitchFamily="18" charset="0"/>
              <a:cs typeface="Times New Roman" panose="02020603050405020304" pitchFamily="18" charset="0"/>
            </a:endParaRPr>
          </a:p>
          <a:p>
            <a:r>
              <a:rPr lang="vi-VN" sz="1100" b="1" i="1" dirty="0">
                <a:latin typeface="Times New Roman" panose="02020603050405020304" pitchFamily="18" charset="0"/>
                <a:cs typeface="Times New Roman" panose="02020603050405020304" pitchFamily="18" charset="0"/>
              </a:rPr>
              <a:t>Înregistrarea şi autentificarea(aplicarea ştampilei şi semnăturii)Registrelor de reclamaţii ale agenţilor economici din sfera de prestări servicii din teritoriul administrat, neautorizaţi de către Direcţia generală </a:t>
            </a:r>
            <a:r>
              <a:rPr lang="ro-RO" sz="1100" b="1" i="1" dirty="0">
                <a:latin typeface="Times New Roman" panose="02020603050405020304" pitchFamily="18" charset="0"/>
                <a:cs typeface="Times New Roman" panose="02020603050405020304" pitchFamily="18" charset="0"/>
              </a:rPr>
              <a:t> economie, </a:t>
            </a:r>
            <a:r>
              <a:rPr lang="vi-VN" sz="1100" b="1" i="1" dirty="0">
                <a:latin typeface="Times New Roman" panose="02020603050405020304" pitchFamily="18" charset="0"/>
                <a:cs typeface="Times New Roman" panose="02020603050405020304" pitchFamily="18" charset="0"/>
              </a:rPr>
              <a:t>comerţ,</a:t>
            </a:r>
            <a:r>
              <a:rPr lang="ro-RO" sz="1100" b="1" i="1" dirty="0">
                <a:latin typeface="Times New Roman" panose="02020603050405020304" pitchFamily="18" charset="0"/>
                <a:cs typeface="Times New Roman" panose="02020603050405020304" pitchFamily="18" charset="0"/>
              </a:rPr>
              <a:t> și turism </a:t>
            </a:r>
            <a:r>
              <a:rPr lang="vi-VN" sz="1100" b="1" i="1" dirty="0">
                <a:latin typeface="Times New Roman" panose="02020603050405020304" pitchFamily="18" charset="0"/>
                <a:cs typeface="Times New Roman" panose="02020603050405020304" pitchFamily="18" charset="0"/>
              </a:rPr>
              <a:t>exercită preturile de sector.</a:t>
            </a:r>
            <a:endParaRPr lang="vi-VN" sz="1100" b="1" dirty="0">
              <a:latin typeface="Times New Roman" panose="02020603050405020304" pitchFamily="18" charset="0"/>
              <a:cs typeface="Times New Roman" panose="02020603050405020304" pitchFamily="18" charset="0"/>
            </a:endParaRPr>
          </a:p>
          <a:p>
            <a:r>
              <a:rPr lang="vi-VN" sz="1100" b="1" dirty="0">
                <a:latin typeface="Times New Roman" panose="02020603050405020304" pitchFamily="18" charset="0"/>
                <a:cs typeface="Times New Roman" panose="02020603050405020304" pitchFamily="18" charset="0"/>
              </a:rPr>
              <a:t>    Înregistrarea şi autentificarea Registrelor de reclamaţii se efectuează în baza </a:t>
            </a:r>
            <a:r>
              <a:rPr lang="vi-VN" sz="1100" b="1" dirty="0">
                <a:latin typeface="Times New Roman" panose="02020603050405020304" pitchFamily="18" charset="0"/>
                <a:cs typeface="Times New Roman" panose="02020603050405020304" pitchFamily="18" charset="0"/>
                <a:hlinkClick r:id="rId2"/>
              </a:rPr>
              <a:t>cererii</a:t>
            </a:r>
            <a:r>
              <a:rPr lang="vi-VN" sz="1100" b="1" dirty="0">
                <a:latin typeface="Times New Roman" panose="02020603050405020304" pitchFamily="18" charset="0"/>
                <a:cs typeface="Times New Roman" panose="02020603050405020304" pitchFamily="18" charset="0"/>
              </a:rPr>
              <a:t> depuse la pretura de sector.</a:t>
            </a:r>
          </a:p>
          <a:p>
            <a:r>
              <a:rPr lang="vi-VN" sz="1100" b="1" dirty="0">
                <a:latin typeface="Times New Roman" panose="02020603050405020304" pitchFamily="18" charset="0"/>
                <a:cs typeface="Times New Roman" panose="02020603050405020304" pitchFamily="18" charset="0"/>
              </a:rPr>
              <a:t>    La cerere  se anexează următoarele acte (după caz):</a:t>
            </a:r>
          </a:p>
          <a:p>
            <a:r>
              <a:rPr lang="vi-VN" sz="1100" b="1" dirty="0">
                <a:latin typeface="Times New Roman" panose="02020603050405020304" pitchFamily="18" charset="0"/>
                <a:cs typeface="Times New Roman" panose="02020603050405020304" pitchFamily="18" charset="0"/>
              </a:rPr>
              <a:t>Copia extrasului din Registrul de stat al persoanelor juridice sau din Registrul de stat al întreprinzătorilor individuali, după caz, a buletinului de identitate și/sau a patentei de întreprinzător;</a:t>
            </a:r>
          </a:p>
          <a:p>
            <a:r>
              <a:rPr lang="vi-VN" sz="1100" b="1" dirty="0">
                <a:latin typeface="Times New Roman" panose="02020603050405020304" pitchFamily="18" charset="0"/>
                <a:cs typeface="Times New Roman" panose="02020603050405020304" pitchFamily="18" charset="0"/>
              </a:rPr>
              <a:t>Actul care confirmă împuternicirile reprezentantului, în cazul în care este depusă prin intermediul unui reprezentant;</a:t>
            </a:r>
          </a:p>
          <a:p>
            <a:r>
              <a:rPr lang="vi-VN" sz="1100" b="1" dirty="0">
                <a:latin typeface="Times New Roman" panose="02020603050405020304" pitchFamily="18" charset="0"/>
                <a:cs typeface="Times New Roman" panose="02020603050405020304" pitchFamily="18" charset="0"/>
              </a:rPr>
              <a:t>Copia licenței pentru genul de activitate, eliberată de autoritatea de licenţiere; </a:t>
            </a:r>
          </a:p>
          <a:p>
            <a:r>
              <a:rPr lang="vi-VN" sz="1100" b="1" dirty="0">
                <a:latin typeface="Times New Roman" panose="02020603050405020304" pitchFamily="18" charset="0"/>
                <a:cs typeface="Times New Roman" panose="02020603050405020304" pitchFamily="18" charset="0"/>
              </a:rPr>
              <a:t>Documentul care confirmă dreptul de proprietate sau de locațiune asupra bunului imobil cu destinaţie nelocativă în care agentul economic desfășoară activitatea.</a:t>
            </a:r>
          </a:p>
          <a:p>
            <a:r>
              <a:rPr lang="vi-VN" sz="1100" b="1" dirty="0">
                <a:latin typeface="Times New Roman" panose="02020603050405020304" pitchFamily="18" charset="0"/>
                <a:cs typeface="Times New Roman" panose="02020603050405020304" pitchFamily="18" charset="0"/>
              </a:rPr>
              <a:t>Actele prezentate în copie vor fi confirmate prin actul original.</a:t>
            </a:r>
          </a:p>
          <a:p>
            <a:r>
              <a:rPr lang="vi-VN" sz="1100" b="1" dirty="0">
                <a:latin typeface="Times New Roman" panose="02020603050405020304" pitchFamily="18" charset="0"/>
                <a:cs typeface="Times New Roman" panose="02020603050405020304" pitchFamily="18" charset="0"/>
              </a:rPr>
              <a:t>    În conformitate cu prevederile pct. 5 al Hotărârii Guvernului RM nr. 1141 din 04.10.2006pentru aprobarea Regulamentului cu privire la modul de gestionare a Registrului de reclamaţii, în temeiul pct. 4 al dispoziţiei Primarului general interimar al municipiului Chişinău nr. 73-d din 5 februarie 2007 „Cu privire la Registrul de reclamaţii”, pretura de sector exercită controlul asupra respectării corectitudinii ţinerii Registrului de reclamaţii în unităţile din teritoriul administrat luate la evidenţă.</a:t>
            </a:r>
          </a:p>
          <a:p>
            <a:endParaRPr lang="ru-RU" sz="900" dirty="0"/>
          </a:p>
        </p:txBody>
      </p:sp>
    </p:spTree>
    <p:extLst>
      <p:ext uri="{BB962C8B-B14F-4D97-AF65-F5344CB8AC3E}">
        <p14:creationId xmlns:p14="http://schemas.microsoft.com/office/powerpoint/2010/main" val="19553608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br>
              <a:rPr lang="ro-RO" sz="2400" dirty="0">
                <a:latin typeface="Times New Roman" panose="02020603050405020304" pitchFamily="18" charset="0"/>
                <a:cs typeface="Times New Roman" panose="02020603050405020304" pitchFamily="18" charset="0"/>
              </a:rPr>
            </a:br>
            <a:br>
              <a:rPr lang="ro-RO" sz="2400" dirty="0">
                <a:latin typeface="Times New Roman" panose="02020603050405020304" pitchFamily="18" charset="0"/>
                <a:cs typeface="Times New Roman" panose="02020603050405020304" pitchFamily="18" charset="0"/>
              </a:rPr>
            </a:br>
            <a:br>
              <a:rPr lang="ro-RO" sz="2400" dirty="0">
                <a:latin typeface="Times New Roman" panose="02020603050405020304" pitchFamily="18" charset="0"/>
                <a:cs typeface="Times New Roman" panose="02020603050405020304" pitchFamily="18" charset="0"/>
              </a:rPr>
            </a:br>
            <a:br>
              <a:rPr lang="ro-RO" sz="2400" dirty="0">
                <a:latin typeface="Times New Roman" panose="02020603050405020304" pitchFamily="18" charset="0"/>
                <a:cs typeface="Times New Roman" panose="02020603050405020304" pitchFamily="18" charset="0"/>
              </a:rPr>
            </a:br>
            <a:br>
              <a:rPr lang="ro-RO" sz="2400" dirty="0">
                <a:latin typeface="Times New Roman" panose="02020603050405020304" pitchFamily="18" charset="0"/>
                <a:cs typeface="Times New Roman" panose="02020603050405020304" pitchFamily="18" charset="0"/>
              </a:rPr>
            </a:br>
            <a:br>
              <a:rPr lang="ru-RU" dirty="0">
                <a:latin typeface="Times New Roman" panose="02020603050405020304" pitchFamily="18" charset="0"/>
                <a:cs typeface="Times New Roman" panose="02020603050405020304" pitchFamily="18" charset="0"/>
              </a:rPr>
            </a:br>
            <a:r>
              <a:rPr lang="ro-RO" sz="2400" dirty="0">
                <a:latin typeface="Times New Roman" panose="02020603050405020304" pitchFamily="18" charset="0"/>
                <a:cs typeface="Times New Roman" panose="02020603050405020304" pitchFamily="18" charset="0"/>
              </a:rPr>
              <a:t>Astfel, pe perioada de raport au fost eliberate contra semnătură agenților economici 90 de Registre de Reclamații. </a:t>
            </a:r>
            <a:endParaRPr lang="ru-RU" sz="2400" dirty="0"/>
          </a:p>
        </p:txBody>
      </p:sp>
      <p:sp>
        <p:nvSpPr>
          <p:cNvPr id="3" name="Объект 2"/>
          <p:cNvSpPr>
            <a:spLocks noGrp="1"/>
          </p:cNvSpPr>
          <p:nvPr>
            <p:ph idx="1"/>
          </p:nvPr>
        </p:nvSpPr>
        <p:spPr/>
        <p:txBody>
          <a:bodyPr/>
          <a:lstStyle/>
          <a:p>
            <a:endParaRPr lang="ro-RO" b="1" dirty="0">
              <a:latin typeface="Times New Roman" panose="02020603050405020304" pitchFamily="18" charset="0"/>
              <a:cs typeface="Times New Roman" panose="02020603050405020304" pitchFamily="18" charset="0"/>
            </a:endParaRPr>
          </a:p>
          <a:p>
            <a:pPr marL="0" indent="0" algn="ctr">
              <a:buNone/>
            </a:pPr>
            <a:r>
              <a:rPr lang="ro-RO" b="1" dirty="0">
                <a:latin typeface="Times New Roman" panose="02020603050405020304" pitchFamily="18" charset="0"/>
                <a:cs typeface="Times New Roman" panose="02020603050405020304" pitchFamily="18" charset="0"/>
              </a:rPr>
              <a:t> </a:t>
            </a:r>
          </a:p>
          <a:p>
            <a:pPr marL="0" indent="0" algn="ctr">
              <a:buNone/>
            </a:pPr>
            <a:endParaRPr lang="ro-RO" b="1" dirty="0">
              <a:latin typeface="Times New Roman" panose="02020603050405020304" pitchFamily="18" charset="0"/>
              <a:cs typeface="Times New Roman" panose="02020603050405020304" pitchFamily="18" charset="0"/>
            </a:endParaRPr>
          </a:p>
        </p:txBody>
      </p:sp>
      <p:sp>
        <p:nvSpPr>
          <p:cNvPr id="4" name="AutoShape 4" descr="Registrul de reclamații în vizorul AP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905000"/>
            <a:ext cx="3048000" cy="405089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1524000"/>
            <a:ext cx="3405188" cy="452560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12167264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pPr algn="ctr"/>
            <a:r>
              <a:rPr lang="ro-RO" sz="2800" dirty="0">
                <a:solidFill>
                  <a:srgbClr val="FF0000"/>
                </a:solidFill>
              </a:rPr>
              <a:t>9. Instalarea punctelor de reabilitare și asigurarea cu apă potabilă în perioada caniculară</a:t>
            </a:r>
            <a:endParaRPr lang="ru-RU" sz="2800" dirty="0">
              <a:solidFill>
                <a:srgbClr val="FF0000"/>
              </a:solidFill>
            </a:endParaRPr>
          </a:p>
        </p:txBody>
      </p:sp>
      <p:pic>
        <p:nvPicPr>
          <p:cNvPr id="7" name="Объект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04800" y="1514475"/>
            <a:ext cx="3657600" cy="488632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8" name="Объект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495800" y="1524000"/>
            <a:ext cx="3962400" cy="48006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39694448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a:t>Str. Tăbăcăria Veche</a:t>
            </a:r>
            <a:endParaRPr lang="ru-RU" dirty="0"/>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85800" y="1752600"/>
            <a:ext cx="4038600" cy="4800600"/>
          </a:xfrm>
        </p:spPr>
      </p:pic>
      <p:pic>
        <p:nvPicPr>
          <p:cNvPr id="6" name="Объект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029200" y="1752600"/>
            <a:ext cx="3581400" cy="4800600"/>
          </a:xfrm>
        </p:spPr>
      </p:pic>
    </p:spTree>
    <p:extLst>
      <p:ext uri="{BB962C8B-B14F-4D97-AF65-F5344CB8AC3E}">
        <p14:creationId xmlns:p14="http://schemas.microsoft.com/office/powerpoint/2010/main" val="2717519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2238"/>
            <a:ext cx="7543800" cy="6507162"/>
          </a:xfrm>
        </p:spPr>
        <p:txBody>
          <a:bodyPr anchor="ctr"/>
          <a:lstStyle/>
          <a:p>
            <a:pPr algn="just">
              <a:lnSpc>
                <a:spcPct val="150000"/>
              </a:lnSpc>
            </a:pPr>
            <a:r>
              <a:rPr lang="ro-RO" sz="3200" dirty="0"/>
              <a:t>Totodată, în scopul eficientizării fenomenului comerțului ilicit, în comun cu Inspectoratul Național de Securitate Publică, au fost întreprinse mai multe acțiuni de prevenire și combatere a comerțului ilicit stradal pe mai multe străzi din sector.</a:t>
            </a:r>
            <a:endParaRPr lang="ru-RU" sz="3200" dirty="0"/>
          </a:p>
        </p:txBody>
      </p:sp>
    </p:spTree>
    <p:extLst>
      <p:ext uri="{BB962C8B-B14F-4D97-AF65-F5344CB8AC3E}">
        <p14:creationId xmlns:p14="http://schemas.microsoft.com/office/powerpoint/2010/main" val="28480222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dirty="0"/>
              <a:t>Str. Armenească, 84</a:t>
            </a:r>
            <a:endParaRPr lang="ru-RU" dirty="0"/>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85800" y="1981201"/>
            <a:ext cx="3352800" cy="4876799"/>
          </a:xfrm>
        </p:spPr>
      </p:pic>
      <p:pic>
        <p:nvPicPr>
          <p:cNvPr id="6" name="Объект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343400" y="1981200"/>
            <a:ext cx="4114800" cy="4571999"/>
          </a:xfrm>
        </p:spPr>
      </p:pic>
    </p:spTree>
    <p:extLst>
      <p:ext uri="{BB962C8B-B14F-4D97-AF65-F5344CB8AC3E}">
        <p14:creationId xmlns:p14="http://schemas.microsoft.com/office/powerpoint/2010/main" val="18621371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sz="2800" dirty="0">
                <a:solidFill>
                  <a:srgbClr val="FF0000"/>
                </a:solidFill>
              </a:rPr>
              <a:t>10. Celula de criză pentru prevenirea și răspândirea virusului COVID-19 în sectorul Centru</a:t>
            </a:r>
            <a:endParaRPr lang="ru-RU" sz="2800" dirty="0">
              <a:solidFill>
                <a:srgbClr val="FF0000"/>
              </a:solidFill>
            </a:endParaRPr>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09600" y="1752600"/>
            <a:ext cx="3657600" cy="4495800"/>
          </a:xfrm>
        </p:spPr>
      </p:pic>
      <p:pic>
        <p:nvPicPr>
          <p:cNvPr id="6" name="Объект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800600" y="1752600"/>
            <a:ext cx="3429000" cy="4343400"/>
          </a:xfrm>
        </p:spPr>
      </p:pic>
    </p:spTree>
    <p:extLst>
      <p:ext uri="{BB962C8B-B14F-4D97-AF65-F5344CB8AC3E}">
        <p14:creationId xmlns:p14="http://schemas.microsoft.com/office/powerpoint/2010/main" val="39778940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sz="2800" dirty="0"/>
              <a:t>Verificarea piețelor din sector referitor la măsurile de prevenire  a infecției </a:t>
            </a:r>
            <a:r>
              <a:rPr lang="ro-RO" sz="2800" dirty="0" err="1"/>
              <a:t>Covid</a:t>
            </a:r>
            <a:r>
              <a:rPr lang="ro-RO" sz="2800" dirty="0"/>
              <a:t> – 19</a:t>
            </a:r>
            <a:endParaRPr lang="ru-RU" sz="2800" dirty="0"/>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09600" y="1524000"/>
            <a:ext cx="2619375" cy="196215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Объект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105400" y="1524000"/>
            <a:ext cx="2619375" cy="196215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1800" y="3962400"/>
            <a:ext cx="2619375" cy="196215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6862112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Объект 10"/>
          <p:cNvSpPr>
            <a:spLocks noGrp="1"/>
          </p:cNvSpPr>
          <p:nvPr>
            <p:ph idx="1"/>
          </p:nvPr>
        </p:nvSpPr>
        <p:spPr>
          <a:xfrm>
            <a:off x="457200" y="152400"/>
            <a:ext cx="7467600" cy="5978525"/>
          </a:xfrm>
        </p:spPr>
        <p:txBody>
          <a:bodyPr/>
          <a:lstStyle/>
          <a:p>
            <a:pPr algn="ctr"/>
            <a:r>
              <a:rPr lang="ro-RO" dirty="0">
                <a:solidFill>
                  <a:srgbClr val="FF0000"/>
                </a:solidFill>
              </a:rPr>
              <a:t>1</a:t>
            </a:r>
            <a:r>
              <a:rPr lang="en-US" dirty="0">
                <a:solidFill>
                  <a:srgbClr val="FF0000"/>
                </a:solidFill>
              </a:rPr>
              <a:t>1</a:t>
            </a:r>
            <a:r>
              <a:rPr lang="ro-RO" dirty="0">
                <a:solidFill>
                  <a:srgbClr val="FF0000"/>
                </a:solidFill>
              </a:rPr>
              <a:t>. Comisii de activitate</a:t>
            </a:r>
            <a:endParaRPr lang="ru-RU" dirty="0">
              <a:solidFill>
                <a:srgbClr val="FF0000"/>
              </a:solidFill>
            </a:endParaRPr>
          </a:p>
        </p:txBody>
      </p:sp>
      <p:cxnSp>
        <p:nvCxnSpPr>
          <p:cNvPr id="13" name="Прямая со стрелкой 12"/>
          <p:cNvCxnSpPr/>
          <p:nvPr/>
        </p:nvCxnSpPr>
        <p:spPr>
          <a:xfrm flipH="1">
            <a:off x="2209800" y="609600"/>
            <a:ext cx="1600200" cy="16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a:off x="4572000" y="609600"/>
            <a:ext cx="1981200" cy="16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Прямоугольник 15"/>
          <p:cNvSpPr/>
          <p:nvPr/>
        </p:nvSpPr>
        <p:spPr>
          <a:xfrm>
            <a:off x="733425" y="2362200"/>
            <a:ext cx="3124200" cy="3352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sz="2400" dirty="0">
              <a:solidFill>
                <a:schemeClr val="tx1"/>
              </a:solidFill>
            </a:endParaRPr>
          </a:p>
          <a:p>
            <a:pPr algn="ctr"/>
            <a:endParaRPr lang="ro-RO" sz="2400" dirty="0">
              <a:solidFill>
                <a:schemeClr val="tx1"/>
              </a:solidFill>
            </a:endParaRPr>
          </a:p>
          <a:p>
            <a:pPr algn="ctr"/>
            <a:r>
              <a:rPr lang="ro-RO" sz="2400" dirty="0">
                <a:solidFill>
                  <a:schemeClr val="tx1"/>
                </a:solidFill>
              </a:rPr>
              <a:t>Comisia Administrativă</a:t>
            </a:r>
          </a:p>
          <a:p>
            <a:pPr algn="ctr"/>
            <a:endParaRPr lang="ro-RO" dirty="0">
              <a:solidFill>
                <a:schemeClr val="tx1"/>
              </a:solidFill>
            </a:endParaRPr>
          </a:p>
          <a:p>
            <a:pPr algn="ctr"/>
            <a:r>
              <a:rPr lang="ro-RO" dirty="0">
                <a:solidFill>
                  <a:schemeClr val="tx1"/>
                </a:solidFill>
              </a:rPr>
              <a:t>Au fost desfășurate 45 de participări unde au fost examinate procesele verbale cu privire la contravenție.</a:t>
            </a:r>
          </a:p>
          <a:p>
            <a:pPr algn="ctr"/>
            <a:endParaRPr lang="ro-RO" dirty="0">
              <a:solidFill>
                <a:schemeClr val="tx1"/>
              </a:solidFill>
            </a:endParaRPr>
          </a:p>
          <a:p>
            <a:pPr algn="ctr"/>
            <a:endParaRPr lang="ro-RO" dirty="0">
              <a:solidFill>
                <a:schemeClr val="tx1"/>
              </a:solidFill>
            </a:endParaRPr>
          </a:p>
          <a:p>
            <a:pPr algn="ctr"/>
            <a:endParaRPr lang="ro-RO" dirty="0">
              <a:solidFill>
                <a:schemeClr val="tx1"/>
              </a:solidFill>
            </a:endParaRPr>
          </a:p>
          <a:p>
            <a:pPr algn="ctr"/>
            <a:endParaRPr lang="ro-RO" dirty="0">
              <a:solidFill>
                <a:schemeClr val="tx1"/>
              </a:solidFill>
            </a:endParaRPr>
          </a:p>
          <a:p>
            <a:pPr algn="ctr"/>
            <a:endParaRPr lang="ro-RO" dirty="0">
              <a:solidFill>
                <a:schemeClr val="tx1"/>
              </a:solidFill>
            </a:endParaRPr>
          </a:p>
          <a:p>
            <a:pPr algn="ctr"/>
            <a:endParaRPr lang="ro-RO" dirty="0">
              <a:solidFill>
                <a:schemeClr val="tx1"/>
              </a:solidFill>
            </a:endParaRPr>
          </a:p>
        </p:txBody>
      </p:sp>
      <p:sp>
        <p:nvSpPr>
          <p:cNvPr id="17" name="Прямоугольник 16"/>
          <p:cNvSpPr/>
          <p:nvPr/>
        </p:nvSpPr>
        <p:spPr>
          <a:xfrm>
            <a:off x="5638800" y="2286000"/>
            <a:ext cx="3200400" cy="3429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RO" sz="2400" dirty="0">
                <a:solidFill>
                  <a:schemeClr val="tx1"/>
                </a:solidFill>
              </a:rPr>
              <a:t>Comisia pentru probleme sociale</a:t>
            </a:r>
          </a:p>
          <a:p>
            <a:pPr algn="ctr"/>
            <a:endParaRPr lang="ro-RO" dirty="0">
              <a:solidFill>
                <a:schemeClr val="tx1"/>
              </a:solidFill>
            </a:endParaRPr>
          </a:p>
          <a:p>
            <a:pPr algn="ctr"/>
            <a:r>
              <a:rPr lang="ro-RO" dirty="0">
                <a:solidFill>
                  <a:schemeClr val="tx1"/>
                </a:solidFill>
              </a:rPr>
              <a:t>S-a întrunit într-o singură ședință, unde a fost elucidat cazul unei familii în care se face abuz de alcool. </a:t>
            </a:r>
          </a:p>
          <a:p>
            <a:pPr algn="ctr"/>
            <a:r>
              <a:rPr lang="ro-RO" dirty="0">
                <a:solidFill>
                  <a:schemeClr val="tx1"/>
                </a:solidFill>
              </a:rPr>
              <a:t>  </a:t>
            </a:r>
          </a:p>
          <a:p>
            <a:pPr algn="ctr"/>
            <a:r>
              <a:rPr lang="ro-RO" dirty="0">
                <a:solidFill>
                  <a:schemeClr val="tx1"/>
                </a:solidFill>
              </a:rPr>
              <a:t>  </a:t>
            </a:r>
          </a:p>
          <a:p>
            <a:pPr algn="ctr"/>
            <a:endParaRPr lang="ru-RU" dirty="0">
              <a:solidFill>
                <a:schemeClr val="tx1"/>
              </a:solidFill>
            </a:endParaRPr>
          </a:p>
        </p:txBody>
      </p:sp>
    </p:spTree>
    <p:extLst>
      <p:ext uri="{BB962C8B-B14F-4D97-AF65-F5344CB8AC3E}">
        <p14:creationId xmlns:p14="http://schemas.microsoft.com/office/powerpoint/2010/main" val="269947905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dirty="0">
                <a:solidFill>
                  <a:srgbClr val="FF0000"/>
                </a:solidFill>
              </a:rPr>
              <a:t>12. Proiecte realizate de către Secția Social Economică</a:t>
            </a:r>
            <a:endParaRPr lang="ru-RU" dirty="0">
              <a:solidFill>
                <a:srgbClr val="FF0000"/>
              </a:solidFill>
            </a:endParaRPr>
          </a:p>
        </p:txBody>
      </p:sp>
      <p:sp>
        <p:nvSpPr>
          <p:cNvPr id="5" name="Объект 4"/>
          <p:cNvSpPr>
            <a:spLocks noGrp="1"/>
          </p:cNvSpPr>
          <p:nvPr>
            <p:ph idx="1"/>
          </p:nvPr>
        </p:nvSpPr>
        <p:spPr/>
        <p:txBody>
          <a:bodyPr/>
          <a:lstStyle/>
          <a:p>
            <a:r>
              <a:rPr lang="ro-RO" sz="4000" dirty="0"/>
              <a:t>Pe perioada de raport de către Secția Social Economică au fost realizate 2 proiecte investiționale în sector din surse extrabugetare, după cum urmează:</a:t>
            </a:r>
            <a:endParaRPr lang="ru-RU" sz="4000" dirty="0"/>
          </a:p>
        </p:txBody>
      </p:sp>
    </p:spTree>
    <p:extLst>
      <p:ext uri="{BB962C8B-B14F-4D97-AF65-F5344CB8AC3E}">
        <p14:creationId xmlns:p14="http://schemas.microsoft.com/office/powerpoint/2010/main" val="31899861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dirty="0"/>
              <a:t>Scuarul Str. Academiei, 7</a:t>
            </a:r>
            <a:endParaRPr lang="ru-RU" dirty="0"/>
          </a:p>
        </p:txBody>
      </p:sp>
      <p:sp>
        <p:nvSpPr>
          <p:cNvPr id="3" name="Объект 2"/>
          <p:cNvSpPr>
            <a:spLocks noGrp="1"/>
          </p:cNvSpPr>
          <p:nvPr>
            <p:ph idx="1"/>
          </p:nvPr>
        </p:nvSpPr>
        <p:spPr/>
        <p:txBody>
          <a:bodyPr/>
          <a:lstStyle/>
          <a:p>
            <a:r>
              <a:rPr lang="ro-RO" dirty="0"/>
              <a:t>Lucrările de reabilitare și amenajare a spațiului public în urma demolării/evacuării gheretelor care se aflau pe teren municipal.</a:t>
            </a:r>
          </a:p>
          <a:p>
            <a:r>
              <a:rPr lang="ro-RO" dirty="0"/>
              <a:t>La scuarul dat au fost realizate lucrări de amenajare a aleilor pietonale, a spațiilor verzi, a fost instalat sistemul de iluminare, sistemul de irigare, instalarea mobilierului urban și instalarea camerelor de supraveghere video.</a:t>
            </a:r>
            <a:endParaRPr lang="ru-RU" dirty="0"/>
          </a:p>
        </p:txBody>
      </p:sp>
    </p:spTree>
    <p:extLst>
      <p:ext uri="{BB962C8B-B14F-4D97-AF65-F5344CB8AC3E}">
        <p14:creationId xmlns:p14="http://schemas.microsoft.com/office/powerpoint/2010/main" val="1080320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p:txBody>
          <a:bodyPr/>
          <a:lstStyle/>
          <a:p>
            <a:r>
              <a:rPr lang="ro-RO" sz="3200" dirty="0"/>
              <a:t>Situația Până la evacuarea gheretelor:</a:t>
            </a:r>
            <a:br>
              <a:rPr lang="ru-RU" dirty="0"/>
            </a:br>
            <a:endParaRPr lang="ru-RU" dirty="0"/>
          </a:p>
        </p:txBody>
      </p:sp>
      <p:pic>
        <p:nvPicPr>
          <p:cNvPr id="10" name="Объект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50523" y="1719263"/>
            <a:ext cx="7842954" cy="4411662"/>
          </a:xfrm>
        </p:spPr>
      </p:pic>
    </p:spTree>
    <p:extLst>
      <p:ext uri="{BB962C8B-B14F-4D97-AF65-F5344CB8AC3E}">
        <p14:creationId xmlns:p14="http://schemas.microsoft.com/office/powerpoint/2010/main" val="56117097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50" y="1023937"/>
            <a:ext cx="3583781" cy="26670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3400" y="1219200"/>
            <a:ext cx="4648200" cy="2614613"/>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16" name="Рисунок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9700" y="3690937"/>
            <a:ext cx="5562600" cy="3128963"/>
          </a:xfrm>
          <a:prstGeom prst="ellipse">
            <a:avLst/>
          </a:prstGeom>
          <a:ln>
            <a:noFill/>
          </a:ln>
          <a:effectLst>
            <a:softEdge rad="112500"/>
          </a:effectLst>
        </p:spPr>
      </p:pic>
      <p:sp>
        <p:nvSpPr>
          <p:cNvPr id="17" name="Заголовок 16"/>
          <p:cNvSpPr>
            <a:spLocks noGrp="1"/>
          </p:cNvSpPr>
          <p:nvPr>
            <p:ph type="title"/>
          </p:nvPr>
        </p:nvSpPr>
        <p:spPr>
          <a:xfrm>
            <a:off x="457200" y="122238"/>
            <a:ext cx="7543800" cy="639762"/>
          </a:xfrm>
        </p:spPr>
        <p:txBody>
          <a:bodyPr/>
          <a:lstStyle/>
          <a:p>
            <a:pPr algn="ctr"/>
            <a:r>
              <a:rPr lang="ro-RO" sz="2400" dirty="0"/>
              <a:t>Situația după finalizarea lucrărilor.</a:t>
            </a:r>
            <a:endParaRPr lang="ru-RU" sz="2400" dirty="0"/>
          </a:p>
        </p:txBody>
      </p:sp>
    </p:spTree>
    <p:extLst>
      <p:ext uri="{BB962C8B-B14F-4D97-AF65-F5344CB8AC3E}">
        <p14:creationId xmlns:p14="http://schemas.microsoft.com/office/powerpoint/2010/main" val="311032526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pPr algn="ctr"/>
            <a:r>
              <a:rPr lang="ro-RO" dirty="0"/>
              <a:t>Scuarul str. Pan Halippa – str. Eliade</a:t>
            </a:r>
            <a:endParaRPr lang="ru-RU" dirty="0"/>
          </a:p>
        </p:txBody>
      </p:sp>
      <p:sp>
        <p:nvSpPr>
          <p:cNvPr id="6" name="Объект 5"/>
          <p:cNvSpPr>
            <a:spLocks noGrp="1"/>
          </p:cNvSpPr>
          <p:nvPr>
            <p:ph idx="1"/>
          </p:nvPr>
        </p:nvSpPr>
        <p:spPr/>
        <p:txBody>
          <a:bodyPr/>
          <a:lstStyle/>
          <a:p>
            <a:pPr algn="ctr"/>
            <a:r>
              <a:rPr lang="ro-RO" sz="4400" dirty="0"/>
              <a:t>În acest spațiu public au fost amenajate accesele pietonale, zonele verzi, precum și locurile de parcare.</a:t>
            </a:r>
          </a:p>
          <a:p>
            <a:pPr algn="ctr"/>
            <a:r>
              <a:rPr lang="ro-RO" sz="4400" dirty="0"/>
              <a:t>De asemenea a fost instalat mobilierul urban.</a:t>
            </a:r>
            <a:endParaRPr lang="ru-RU" sz="4400" dirty="0"/>
          </a:p>
        </p:txBody>
      </p:sp>
    </p:spTree>
    <p:extLst>
      <p:ext uri="{BB962C8B-B14F-4D97-AF65-F5344CB8AC3E}">
        <p14:creationId xmlns:p14="http://schemas.microsoft.com/office/powerpoint/2010/main" val="184773616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pPr algn="ctr"/>
            <a:r>
              <a:rPr lang="ro-RO" dirty="0"/>
              <a:t>Situația până la evacuarea gheretelor</a:t>
            </a:r>
            <a:endParaRPr lang="ru-RU" dirty="0"/>
          </a:p>
        </p:txBody>
      </p:sp>
      <p:pic>
        <p:nvPicPr>
          <p:cNvPr id="7" name="Объект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1609898"/>
            <a:ext cx="4114800" cy="463850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0" y="1600200"/>
            <a:ext cx="3820801" cy="47244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3652346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p:txBody>
          <a:bodyPr/>
          <a:lstStyle/>
          <a:p>
            <a:pPr algn="ctr"/>
            <a:r>
              <a:rPr lang="ro-RO" dirty="0"/>
              <a:t>Str. Calea Basarabiei</a:t>
            </a:r>
            <a:endParaRPr lang="ru-RU" dirty="0"/>
          </a:p>
        </p:txBody>
      </p:sp>
      <p:sp>
        <p:nvSpPr>
          <p:cNvPr id="4" name="Объект 3"/>
          <p:cNvSpPr>
            <a:spLocks noGrp="1"/>
          </p:cNvSpPr>
          <p:nvPr>
            <p:ph sz="half" idx="1"/>
          </p:nvPr>
        </p:nvSpPr>
        <p:spPr/>
        <p:txBody>
          <a:bodyPr/>
          <a:lstStyle/>
          <a:p>
            <a:endParaRPr lang="ru-RU"/>
          </a:p>
        </p:txBody>
      </p:sp>
      <p:sp>
        <p:nvSpPr>
          <p:cNvPr id="5" name="Объект 4"/>
          <p:cNvSpPr>
            <a:spLocks noGrp="1"/>
          </p:cNvSpPr>
          <p:nvPr>
            <p:ph sz="half" idx="2"/>
          </p:nvPr>
        </p:nvSpPr>
        <p:spPr/>
        <p:txBody>
          <a:bodyPr/>
          <a:lstStyle/>
          <a:p>
            <a:endParaRPr lang="ru-RU"/>
          </a:p>
        </p:txBody>
      </p:sp>
      <p:pic>
        <p:nvPicPr>
          <p:cNvPr id="4098" name="Picture 2" descr="D:\DocC\Desctop\236098505_2060997770718492_4521662664705425433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752600"/>
            <a:ext cx="3886200" cy="426720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D:\DocC\Desctop\236038884_2060998044051798_8210263696839213267_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1752600"/>
            <a:ext cx="4114800"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797761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dirty="0"/>
              <a:t>Situația după finalizarea lucrărilor</a:t>
            </a:r>
            <a:endParaRPr lang="ru-RU" dirty="0"/>
          </a:p>
        </p:txBody>
      </p:sp>
      <p:pic>
        <p:nvPicPr>
          <p:cNvPr id="6" name="Объект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2400" y="1371600"/>
            <a:ext cx="3505200" cy="26289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9200" y="1371600"/>
            <a:ext cx="3657600" cy="27432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8400" y="3733800"/>
            <a:ext cx="3886200" cy="29146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213259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sz="2000" dirty="0" err="1"/>
              <a:t>Avizarea</a:t>
            </a:r>
            <a:r>
              <a:rPr lang="en-US" sz="2000" dirty="0"/>
              <a:t>, </a:t>
            </a:r>
            <a:r>
              <a:rPr lang="en-US" sz="2000" dirty="0" err="1"/>
              <a:t>coordonarea</a:t>
            </a:r>
            <a:r>
              <a:rPr lang="en-US" sz="2000" dirty="0"/>
              <a:t> </a:t>
            </a:r>
            <a:r>
              <a:rPr lang="en-US" sz="2000" dirty="0" err="1"/>
              <a:t>actelor</a:t>
            </a:r>
            <a:r>
              <a:rPr lang="en-US" sz="2000" dirty="0"/>
              <a:t> </a:t>
            </a:r>
            <a:r>
              <a:rPr lang="en-US" sz="2000" dirty="0" err="1"/>
              <a:t>permisive</a:t>
            </a:r>
            <a:r>
              <a:rPr lang="en-US" sz="2000" dirty="0"/>
              <a:t> </a:t>
            </a:r>
            <a:r>
              <a:rPr lang="en-US" sz="2000" dirty="0" err="1"/>
              <a:t>necesare</a:t>
            </a:r>
            <a:r>
              <a:rPr lang="en-US" sz="2000" dirty="0"/>
              <a:t> </a:t>
            </a:r>
            <a:r>
              <a:rPr lang="en-US" sz="2000" dirty="0" err="1"/>
              <a:t>pentru</a:t>
            </a:r>
            <a:r>
              <a:rPr lang="en-US" sz="2000" dirty="0"/>
              <a:t> </a:t>
            </a:r>
            <a:r>
              <a:rPr lang="en-US" sz="2000" dirty="0" err="1"/>
              <a:t>pentru</a:t>
            </a:r>
            <a:r>
              <a:rPr lang="en-US" sz="2000" dirty="0"/>
              <a:t> </a:t>
            </a:r>
            <a:r>
              <a:rPr lang="en-US" sz="2000" dirty="0" err="1"/>
              <a:t>luc</a:t>
            </a:r>
            <a:r>
              <a:rPr lang="ro-RO" sz="2000" dirty="0" err="1"/>
              <a:t>rările</a:t>
            </a:r>
            <a:r>
              <a:rPr lang="ro-RO" sz="2000" dirty="0"/>
              <a:t> de instalare a pavajului din str. Armenească, 51</a:t>
            </a:r>
            <a:endParaRPr lang="ru-RU" sz="2000"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1000" y="1357527"/>
            <a:ext cx="3200400" cy="307614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600" y="4114797"/>
            <a:ext cx="3668412" cy="27146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6400" y="1447800"/>
            <a:ext cx="3352800" cy="28956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12535838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85800"/>
            <a:ext cx="7467600" cy="5445125"/>
          </a:xfrm>
        </p:spPr>
        <p:txBody>
          <a:bodyPr/>
          <a:lstStyle/>
          <a:p>
            <a:pPr marL="0" indent="0" algn="ctr">
              <a:buNone/>
            </a:pPr>
            <a:r>
              <a:rPr lang="ro-RO" sz="4000" dirty="0"/>
              <a:t>	În contextul sărbătorilor de iarnă, în colaborare cu agenții economici din sector mai multe locații au fost amenajate cu luminițe și figurine decorative. </a:t>
            </a:r>
            <a:endParaRPr lang="ru-RU" sz="4000" dirty="0"/>
          </a:p>
        </p:txBody>
      </p:sp>
      <p:sp>
        <p:nvSpPr>
          <p:cNvPr id="7" name="Стрелка вправо 6"/>
          <p:cNvSpPr/>
          <p:nvPr/>
        </p:nvSpPr>
        <p:spPr>
          <a:xfrm>
            <a:off x="4800600" y="4267200"/>
            <a:ext cx="2971800" cy="990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71777652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o-RO" dirty="0"/>
              <a:t>Scuarul A. P. Cehov, str. M. Varlaam, 75</a:t>
            </a:r>
            <a:endParaRPr lang="ru-RU" dirty="0"/>
          </a:p>
        </p:txBody>
      </p:sp>
      <p:pic>
        <p:nvPicPr>
          <p:cNvPr id="7" name="Объект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04800" y="1752600"/>
            <a:ext cx="4267199" cy="4495800"/>
          </a:xfrm>
        </p:spPr>
      </p:pic>
      <p:pic>
        <p:nvPicPr>
          <p:cNvPr id="8" name="Объект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195887" y="1752600"/>
            <a:ext cx="3643313" cy="4419600"/>
          </a:xfrm>
        </p:spPr>
      </p:pic>
    </p:spTree>
    <p:extLst>
      <p:ext uri="{BB962C8B-B14F-4D97-AF65-F5344CB8AC3E}">
        <p14:creationId xmlns:p14="http://schemas.microsoft.com/office/powerpoint/2010/main" val="395578536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Объект 12"/>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52400" y="533400"/>
            <a:ext cx="4343400" cy="5562600"/>
          </a:xfrm>
        </p:spPr>
      </p:pic>
      <p:pic>
        <p:nvPicPr>
          <p:cNvPr id="12290"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8200" y="533400"/>
            <a:ext cx="4038600"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279346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RO" dirty="0"/>
              <a:t>Scuarul recent renovat str. Academiei, 7</a:t>
            </a:r>
            <a:endParaRPr lang="ru-RU" dirty="0"/>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04800" y="1752600"/>
            <a:ext cx="3733800" cy="4724400"/>
          </a:xfrm>
        </p:spPr>
      </p:pic>
      <p:pic>
        <p:nvPicPr>
          <p:cNvPr id="6" name="Объект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495800" y="1752600"/>
            <a:ext cx="3457575" cy="4724400"/>
          </a:xfrm>
        </p:spPr>
      </p:pic>
    </p:spTree>
    <p:extLst>
      <p:ext uri="{BB962C8B-B14F-4D97-AF65-F5344CB8AC3E}">
        <p14:creationId xmlns:p14="http://schemas.microsoft.com/office/powerpoint/2010/main" val="359459277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sz="2800" dirty="0"/>
              <a:t>Spațiul adiacent Centrului comercial str. Arborilor, 21 „</a:t>
            </a:r>
            <a:r>
              <a:rPr lang="ro-RO" sz="2800" dirty="0" err="1"/>
              <a:t>Malldova</a:t>
            </a:r>
            <a:r>
              <a:rPr lang="ro-RO" sz="2800" dirty="0"/>
              <a:t>”</a:t>
            </a:r>
            <a:endParaRPr lang="ru-RU" sz="2800" dirty="0"/>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52400" y="1676400"/>
            <a:ext cx="3657600" cy="24384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6" name="Объект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953000" y="1752600"/>
            <a:ext cx="3581400" cy="23622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8400" y="3886200"/>
            <a:ext cx="4114799" cy="2876550"/>
          </a:xfrm>
          <a:prstGeom prst="ellipse">
            <a:avLst/>
          </a:prstGeom>
          <a:ln>
            <a:noFill/>
          </a:ln>
          <a:effectLst>
            <a:softEdge rad="112500"/>
          </a:effectLst>
        </p:spPr>
      </p:pic>
    </p:spTree>
    <p:extLst>
      <p:ext uri="{BB962C8B-B14F-4D97-AF65-F5344CB8AC3E}">
        <p14:creationId xmlns:p14="http://schemas.microsoft.com/office/powerpoint/2010/main" val="247963743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sz="2800" dirty="0"/>
              <a:t>Spațiul adiacent Centrului comercial Bd. C. Negruzzi, 2/4 „</a:t>
            </a:r>
            <a:r>
              <a:rPr lang="ro-RO" sz="2800" dirty="0" err="1"/>
              <a:t>Grand</a:t>
            </a:r>
            <a:r>
              <a:rPr lang="ro-RO" sz="2800" dirty="0"/>
              <a:t> </a:t>
            </a:r>
            <a:r>
              <a:rPr lang="ro-RO" sz="2800" dirty="0" err="1"/>
              <a:t>Hall</a:t>
            </a:r>
            <a:r>
              <a:rPr lang="ro-RO" sz="2800" dirty="0"/>
              <a:t>”</a:t>
            </a:r>
            <a:endParaRPr lang="ru-RU" sz="2800" dirty="0"/>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1905000"/>
            <a:ext cx="3505200" cy="4572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Объект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495800" y="1905000"/>
            <a:ext cx="3481387" cy="44958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02403954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sz="2800" dirty="0"/>
              <a:t>Spațiul adiacent Centrului Comercial „UNIC” din bd. Ștefan cel Mare și Sfânt, 8</a:t>
            </a:r>
            <a:endParaRPr lang="ru-RU" sz="2800" dirty="0"/>
          </a:p>
        </p:txBody>
      </p:sp>
      <p:pic>
        <p:nvPicPr>
          <p:cNvPr id="6" name="Объект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029200" y="1828800"/>
            <a:ext cx="3657600" cy="4114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 name="Объект 7"/>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57200" y="1828800"/>
            <a:ext cx="4090988" cy="419099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74013715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p:txBody>
          <a:bodyPr/>
          <a:lstStyle/>
          <a:p>
            <a:endParaRPr lang="ro-RO" dirty="0"/>
          </a:p>
          <a:p>
            <a:endParaRPr lang="ro-RO" dirty="0"/>
          </a:p>
          <a:p>
            <a:endParaRPr lang="ro-RO" dirty="0"/>
          </a:p>
          <a:p>
            <a:pPr marL="0" indent="0" algn="ctr">
              <a:buNone/>
            </a:pPr>
            <a:r>
              <a:rPr lang="ro-RO" sz="4400" b="1" dirty="0">
                <a:latin typeface="Times New Roman" panose="02020603050405020304" pitchFamily="18" charset="0"/>
                <a:cs typeface="Times New Roman" panose="02020603050405020304" pitchFamily="18" charset="0"/>
              </a:rPr>
              <a:t>Vă mulțumim pentru atenție!!!</a:t>
            </a:r>
            <a:endParaRPr lang="ru-RU"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5532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p:txBody>
          <a:bodyPr/>
          <a:lstStyle/>
          <a:p>
            <a:endParaRPr lang="ru-RU" dirty="0"/>
          </a:p>
        </p:txBody>
      </p:sp>
      <p:sp>
        <p:nvSpPr>
          <p:cNvPr id="4" name="Объект 3"/>
          <p:cNvSpPr>
            <a:spLocks noGrp="1"/>
          </p:cNvSpPr>
          <p:nvPr>
            <p:ph sz="half" idx="2"/>
          </p:nvPr>
        </p:nvSpPr>
        <p:spPr/>
        <p:txBody>
          <a:bodyPr/>
          <a:lstStyle/>
          <a:p>
            <a:endParaRPr lang="ru-RU" dirty="0"/>
          </a:p>
        </p:txBody>
      </p:sp>
      <p:pic>
        <p:nvPicPr>
          <p:cNvPr id="2050" name="Picture 2" descr="D:\DocC\Desctop\New folder (2)\271104869_463761865319132_1713005794258856175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457200"/>
            <a:ext cx="4191000" cy="56388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D:\DocC\Desctop\271715379_358197812310432_8206281042278150367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457200"/>
            <a:ext cx="4343399" cy="563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985147"/>
      </p:ext>
    </p:extLst>
  </p:cSld>
  <p:clrMapOvr>
    <a:masterClrMapping/>
  </p:clrMapOvr>
</p:sld>
</file>

<file path=ppt/theme/theme1.xml><?xml version="1.0" encoding="utf-8"?>
<a:theme xmlns:a="http://schemas.openxmlformats.org/drawingml/2006/main" name="Сеть">
  <a:themeElements>
    <a:clrScheme name="Сеть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Сеть">
      <a:majorFont>
        <a:latin typeface="Arial"/>
        <a:ea typeface=""/>
        <a:cs typeface="Arial"/>
      </a:majorFont>
      <a:minorFont>
        <a:latin typeface="Arial"/>
        <a:ea typeface=""/>
        <a:cs typeface="Arial"/>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еть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Сеть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Сеть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Сеть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Сеть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Сеть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Сеть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Сеть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Сеть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Сеть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Network</Template>
  <TotalTime>2519</TotalTime>
  <Words>2714</Words>
  <Application>Microsoft Office PowerPoint</Application>
  <PresentationFormat>Expunere pe ecran (4:3)</PresentationFormat>
  <Paragraphs>194</Paragraphs>
  <Slides>89</Slides>
  <Notes>2</Notes>
  <HiddenSlides>0</HiddenSlides>
  <MMClips>0</MMClips>
  <ScaleCrop>false</ScaleCrop>
  <HeadingPairs>
    <vt:vector size="6" baseType="variant">
      <vt:variant>
        <vt:lpstr>Fonturi utilizate</vt:lpstr>
      </vt:variant>
      <vt:variant>
        <vt:i4>4</vt:i4>
      </vt:variant>
      <vt:variant>
        <vt:lpstr>Temă</vt:lpstr>
      </vt:variant>
      <vt:variant>
        <vt:i4>1</vt:i4>
      </vt:variant>
      <vt:variant>
        <vt:lpstr>Titluri diapozitive</vt:lpstr>
      </vt:variant>
      <vt:variant>
        <vt:i4>89</vt:i4>
      </vt:variant>
    </vt:vector>
  </HeadingPairs>
  <TitlesOfParts>
    <vt:vector size="94" baseType="lpstr">
      <vt:lpstr>Arial</vt:lpstr>
      <vt:lpstr>Calibri</vt:lpstr>
      <vt:lpstr>Times New Roman</vt:lpstr>
      <vt:lpstr>Wingdings</vt:lpstr>
      <vt:lpstr>Сеть</vt:lpstr>
      <vt:lpstr>PRETURA SECTORULUI CENTRU   </vt:lpstr>
      <vt:lpstr>Cadrul normativ ce reglementează activitatea secției!!!</vt:lpstr>
      <vt:lpstr>Sarcinile de bază ale Secției:</vt:lpstr>
      <vt:lpstr>1. Încălcarea regulilor de comerț</vt:lpstr>
      <vt:lpstr>Prezentare PowerPoint</vt:lpstr>
      <vt:lpstr>Prezentare PowerPoint</vt:lpstr>
      <vt:lpstr>Totodată, în scopul eficientizării fenomenului comerțului ilicit, în comun cu Inspectoratul Național de Securitate Publică, au fost întreprinse mai multe acțiuni de prevenire și combatere a comerțului ilicit stradal pe mai multe străzi din sector.</vt:lpstr>
      <vt:lpstr>Str. Calea Basarabiei</vt:lpstr>
      <vt:lpstr>Prezentare PowerPoint</vt:lpstr>
      <vt:lpstr>Prezentare PowerPoint</vt:lpstr>
      <vt:lpstr>Str. Tighina</vt:lpstr>
      <vt:lpstr>Prezentare PowerPoint</vt:lpstr>
      <vt:lpstr>Ca rezultat al raidurilor efectuate, Secția Social Economică a întocmit pe parcursul anului 181  procese verbale cu privire la contravenție conform art. 273 CCRM după cum urmează:</vt:lpstr>
      <vt:lpstr>Prezentare PowerPoint</vt:lpstr>
      <vt:lpstr>2. Încălcarea regulilor de asigurare a curățeniei în localitățile urbane și rurale</vt:lpstr>
      <vt:lpstr>Prezentare PowerPoint</vt:lpstr>
      <vt:lpstr>Prezentare PowerPoint</vt:lpstr>
      <vt:lpstr>Potrivit Regulamentului privind salubrizarea și asigurarea curățeniei în orașul Chișinău, aprobat prin Decizia Consiliului Municipal Chișinău nr. 12/3 din 23.07.2020, Capitolul V „Interdicții și sancțiuni”</vt:lpstr>
      <vt:lpstr>Prezentare PowerPoint</vt:lpstr>
      <vt:lpstr>Prezentare PowerPoint</vt:lpstr>
      <vt:lpstr>Prezentare PowerPoint</vt:lpstr>
      <vt:lpstr>Prezentare PowerPoint</vt:lpstr>
      <vt:lpstr>Prezentare PowerPoint</vt:lpstr>
      <vt:lpstr>3. Lichidarea unităților de comerț amplasate neautorizat!!!</vt:lpstr>
      <vt:lpstr>      2.1 Dosarul adminstrativ</vt:lpstr>
      <vt:lpstr>Prezentare PowerPoint</vt:lpstr>
      <vt:lpstr>Evacuarea gheretei SRL „Cebacot” din str. Ismail colț M. Varlaam</vt:lpstr>
      <vt:lpstr>Evacuarea gheretei SRL „Cebacot” din Bd. I. Gagarin, 7</vt:lpstr>
      <vt:lpstr>Evacuarea gheretei SRL „Sercor Service” din str. N. Testemiteanu colt cu str. V. Korolenko</vt:lpstr>
      <vt:lpstr>Evacuarea gheretei SRL „Cebacot” din Bd. I. Gagarin, 10</vt:lpstr>
      <vt:lpstr>Evacuarea și demontarea gheretei SRL „CEBACOT” din bd. Ștefan cel Mare și Sfânt, 3</vt:lpstr>
      <vt:lpstr>Evacuarea și demontarea gheretei SRL „Tehelectro” din str. Pan Halippa colț cu str.M. Eliade </vt:lpstr>
      <vt:lpstr>Evacuarea și demontarea gheretei din str. Pan Halippa colț cu str.M. Eliade </vt:lpstr>
      <vt:lpstr>Evacuarea și demontarea gheretei SRL „Danisa Comerț” din str. V. Korolenko colț cu str. N. Testemițanu</vt:lpstr>
      <vt:lpstr>Evacuarea și demontarea gheretei din str. Academiei, 10</vt:lpstr>
      <vt:lpstr>Str. V. Dokuceaev 4/2</vt:lpstr>
      <vt:lpstr>Str. Bulgară colț cu str. M. Varlaam, 58</vt:lpstr>
      <vt:lpstr>Str. N. Testemițanu colț cu str. V. Korolenco</vt:lpstr>
      <vt:lpstr>Evacuarea stației de așteptare în care se comercializau băuturi alcoolice după orele 22.00, str. Gh. Asachi, 65/1</vt:lpstr>
      <vt:lpstr>Evacuarea tonetei ce comercializa pop-corn în Parcul Valea Morilor</vt:lpstr>
      <vt:lpstr>Prezentare PowerPoint</vt:lpstr>
      <vt:lpstr>Prezentare PowerPoint</vt:lpstr>
      <vt:lpstr>Prezentare PowerPoint</vt:lpstr>
      <vt:lpstr>Prezentare PowerPoint</vt:lpstr>
      <vt:lpstr>4. Examinarea și soluționarea corespondenței parvenite în cadrul Secției</vt:lpstr>
      <vt:lpstr>Prezentare PowerPoint</vt:lpstr>
      <vt:lpstr>Prezentare PowerPoint</vt:lpstr>
      <vt:lpstr>5. Terase</vt:lpstr>
      <vt:lpstr>Evacuare terasă din str. A. Pușkin</vt:lpstr>
      <vt:lpstr>Evacuare terasei din Bd. Ștefan cel Mare și Sfânt, nr.8</vt:lpstr>
      <vt:lpstr>Sancționarea agenților economici ce prestează servicii de alimentație publică la terase în lipsa actelor permisive</vt:lpstr>
      <vt:lpstr>6. Organizarea și desfășurarea Iarmaroacelor/târgurilor sezoniere</vt:lpstr>
      <vt:lpstr>Prezentare PowerPoint</vt:lpstr>
      <vt:lpstr>„Iarmarocul de Primăvară”</vt:lpstr>
      <vt:lpstr>„Iarmarocul de Paști”</vt:lpstr>
      <vt:lpstr>„Iarmarocul Agricol 2021”</vt:lpstr>
      <vt:lpstr>„Iarmarocul școlar”</vt:lpstr>
      <vt:lpstr>„Iarmarocul cu privire la comercializarea brazilor 2021-2022„</vt:lpstr>
      <vt:lpstr>Prezentare PowerPoint</vt:lpstr>
      <vt:lpstr>Prezentare PowerPoint</vt:lpstr>
      <vt:lpstr>Prezentare PowerPoint</vt:lpstr>
      <vt:lpstr>Prezentare PowerPoint</vt:lpstr>
      <vt:lpstr>Cu ocazia Sfintelor Sărbători de Paști </vt:lpstr>
      <vt:lpstr>„Mă implic în educația ta”</vt:lpstr>
      <vt:lpstr>Prezentare PowerPoint</vt:lpstr>
      <vt:lpstr> 8. Registrul de Reclamații</vt:lpstr>
      <vt:lpstr>      Astfel, pe perioada de raport au fost eliberate contra semnătură agenților economici 90 de Registre de Reclamații. </vt:lpstr>
      <vt:lpstr>9. Instalarea punctelor de reabilitare și asigurarea cu apă potabilă în perioada caniculară</vt:lpstr>
      <vt:lpstr>Str. Tăbăcăria Veche</vt:lpstr>
      <vt:lpstr>Str. Armenească, 84</vt:lpstr>
      <vt:lpstr>10. Celula de criză pentru prevenirea și răspândirea virusului COVID-19 în sectorul Centru</vt:lpstr>
      <vt:lpstr>Verificarea piețelor din sector referitor la măsurile de prevenire  a infecției Covid – 19</vt:lpstr>
      <vt:lpstr>Prezentare PowerPoint</vt:lpstr>
      <vt:lpstr>12. Proiecte realizate de către Secția Social Economică</vt:lpstr>
      <vt:lpstr>Scuarul Str. Academiei, 7</vt:lpstr>
      <vt:lpstr>Situația Până la evacuarea gheretelor: </vt:lpstr>
      <vt:lpstr>Situația după finalizarea lucrărilor.</vt:lpstr>
      <vt:lpstr>Scuarul str. Pan Halippa – str. Eliade</vt:lpstr>
      <vt:lpstr>Situația până la evacuarea gheretelor</vt:lpstr>
      <vt:lpstr>Situația după finalizarea lucrărilor</vt:lpstr>
      <vt:lpstr>Avizarea, coordonarea actelor permisive necesare pentru pentru lucrările de instalare a pavajului din str. Armenească, 51</vt:lpstr>
      <vt:lpstr>Prezentare PowerPoint</vt:lpstr>
      <vt:lpstr>Scuarul A. P. Cehov, str. M. Varlaam, 75</vt:lpstr>
      <vt:lpstr>Prezentare PowerPoint</vt:lpstr>
      <vt:lpstr>Scuarul recent renovat str. Academiei, 7</vt:lpstr>
      <vt:lpstr>Spațiul adiacent Centrului comercial str. Arborilor, 21 „Malldova”</vt:lpstr>
      <vt:lpstr>Spațiul adiacent Centrului comercial Bd. C. Negruzzi, 2/4 „Grand Hall”</vt:lpstr>
      <vt:lpstr>Spațiul adiacent Centrului Comercial „UNIC” din bd. Ștefan cel Mare și Sfânt, 8</vt:lpstr>
      <vt:lpstr>Prezentare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Tatiana</dc:creator>
  <cp:lastModifiedBy>Mariana David</cp:lastModifiedBy>
  <cp:revision>218</cp:revision>
  <cp:lastPrinted>2022-01-20T06:14:38Z</cp:lastPrinted>
  <dcterms:created xsi:type="dcterms:W3CDTF">2013-09-13T10:56:43Z</dcterms:created>
  <dcterms:modified xsi:type="dcterms:W3CDTF">2022-01-20T06:21:20Z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